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5" r:id="rId6"/>
    <p:sldId id="267" r:id="rId7"/>
    <p:sldId id="268" r:id="rId8"/>
    <p:sldId id="269" r:id="rId9"/>
    <p:sldId id="270" r:id="rId10"/>
    <p:sldId id="271" r:id="rId11"/>
    <p:sldId id="272" r:id="rId12"/>
    <p:sldId id="273" r:id="rId13"/>
  </p:sldIdLst>
  <p:sldSz cx="12192000" cy="6858000"/>
  <p:notesSz cx="6858000" cy="9144000"/>
  <p:embeddedFontLst>
    <p:embeddedFont>
      <p:font typeface="Arial Rounded MT Bold" panose="020F0704030504030204" pitchFamily="34" charset="0"/>
      <p:regular r:id="rId14"/>
    </p:embeddedFon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Selawik Light" panose="020B0502040204020203" pitchFamily="3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5863E-E5ED-75DA-B983-5D05D4D86B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32B23E-F708-5BE4-EDB2-BED236D5F7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F9B6B4-1A9D-84ED-5E17-D9EB49BAD693}"/>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5" name="Footer Placeholder 4">
            <a:extLst>
              <a:ext uri="{FF2B5EF4-FFF2-40B4-BE49-F238E27FC236}">
                <a16:creationId xmlns:a16="http://schemas.microsoft.com/office/drawing/2014/main" id="{8A35D8D1-F15E-60B3-47EE-3390A8F0E3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F413F7-B254-BA1E-F0A1-72472034B4EA}"/>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198087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BBA5-B5E7-6C20-D2A3-A841E0F02C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4ACD0D-12E1-2A1C-966E-DA5C7DCD9F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25692E-FF69-E0E8-B9B8-AE5C9DFC78C4}"/>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5" name="Footer Placeholder 4">
            <a:extLst>
              <a:ext uri="{FF2B5EF4-FFF2-40B4-BE49-F238E27FC236}">
                <a16:creationId xmlns:a16="http://schemas.microsoft.com/office/drawing/2014/main" id="{BF604C00-4414-F01E-3009-5C4194CBEC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99ECC9-B4F9-E626-D64F-019C84DFA322}"/>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3293048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8543F-4741-DFAB-3B80-B1295D9D59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1AB6BC-5A12-6A6A-8FE4-3CEF94E2FF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F0D7C8-95A8-B635-49BC-BCD90009B770}"/>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5" name="Footer Placeholder 4">
            <a:extLst>
              <a:ext uri="{FF2B5EF4-FFF2-40B4-BE49-F238E27FC236}">
                <a16:creationId xmlns:a16="http://schemas.microsoft.com/office/drawing/2014/main" id="{44C450C7-2130-8FD2-4AC2-544B7CADFB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1D7FE1-CA4B-3582-A59C-31F16BA7FBDE}"/>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376361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36013-236F-8031-78EB-1871FD18D2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34EA84-9D4D-5943-5664-B19A629222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EDAB5E-C516-512E-70BC-E720D6FD15A5}"/>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5" name="Footer Placeholder 4">
            <a:extLst>
              <a:ext uri="{FF2B5EF4-FFF2-40B4-BE49-F238E27FC236}">
                <a16:creationId xmlns:a16="http://schemas.microsoft.com/office/drawing/2014/main" id="{30C89450-F6E5-F43B-A9FB-5A1AB34552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B5AF73-DF6B-2557-6513-7D2055D302CA}"/>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364865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9C30C-51DC-E5D4-EC34-C2CC21AE66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1A0774B-4940-9462-D113-EDBAD132BF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81426E-C4EA-EB22-F00F-5FC59776A4E6}"/>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5" name="Footer Placeholder 4">
            <a:extLst>
              <a:ext uri="{FF2B5EF4-FFF2-40B4-BE49-F238E27FC236}">
                <a16:creationId xmlns:a16="http://schemas.microsoft.com/office/drawing/2014/main" id="{3CBF45EB-BA6A-7E94-B262-79FB17FB18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3572A1-AFC8-B0B4-2988-2019E1B49381}"/>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2453482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39863-0AF7-B271-1963-4195956042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36D848-AAB4-1F0D-6089-CEFC6FBF39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8B76EC-4D57-DD07-FA80-34760AB0F3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94F18D-B32C-1DF4-FE72-25420C8D5484}"/>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6" name="Footer Placeholder 5">
            <a:extLst>
              <a:ext uri="{FF2B5EF4-FFF2-40B4-BE49-F238E27FC236}">
                <a16:creationId xmlns:a16="http://schemas.microsoft.com/office/drawing/2014/main" id="{A241584C-53D4-30BF-B94F-3E118BE2A9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67D0A7-BA41-9846-E809-EDA3CA896EBC}"/>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2031936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74EE8-DBFC-42D4-D343-08FEE22BE55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E89C14-7F50-D721-7131-F1BCBAF0F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A96F74-DB50-67B3-55FE-F7FE6F654C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2B4F87-CDC2-2CEE-92B5-96199B83FB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5D24E1-7C73-B239-237A-E10F8C3075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C55DFE-2144-3F58-F431-43846B8B7C12}"/>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8" name="Footer Placeholder 7">
            <a:extLst>
              <a:ext uri="{FF2B5EF4-FFF2-40B4-BE49-F238E27FC236}">
                <a16:creationId xmlns:a16="http://schemas.microsoft.com/office/drawing/2014/main" id="{9F273D43-3F7F-75BE-3DDD-D9DF6D6F63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2E7EC3-3D71-7289-DD76-3F4CA88AE3AA}"/>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43589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0AFC-3A87-4131-CE4C-2B3CFEA4DF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0013A27-701A-62AA-A9C8-D320172476A1}"/>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4" name="Footer Placeholder 3">
            <a:extLst>
              <a:ext uri="{FF2B5EF4-FFF2-40B4-BE49-F238E27FC236}">
                <a16:creationId xmlns:a16="http://schemas.microsoft.com/office/drawing/2014/main" id="{9C14A4B2-7E9F-0EC8-DC19-DE3DE2C672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A88F015-3578-4F6B-DCB3-707D9DB6D8E3}"/>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191257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FDAF8-DA7E-F81F-A706-9C078B4D072B}"/>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3" name="Footer Placeholder 2">
            <a:extLst>
              <a:ext uri="{FF2B5EF4-FFF2-40B4-BE49-F238E27FC236}">
                <a16:creationId xmlns:a16="http://schemas.microsoft.com/office/drawing/2014/main" id="{C0B21CD6-0CE1-1EEF-A897-235B7421E7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D9CD23B-0710-B463-29B3-300A2CC0F27F}"/>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1420205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9EC5-23BA-AA9B-EFF0-D098EF432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F8FB4C-6FDD-C323-E481-F8349B5251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262AA9-EE5B-2942-2C53-16B09FFB1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F66247-C25D-1BBA-16D1-179A73D4D792}"/>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6" name="Footer Placeholder 5">
            <a:extLst>
              <a:ext uri="{FF2B5EF4-FFF2-40B4-BE49-F238E27FC236}">
                <a16:creationId xmlns:a16="http://schemas.microsoft.com/office/drawing/2014/main" id="{0AF985D7-487B-C133-25D6-D570F0C6F0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3EF51F-BB94-3583-E79B-C1E9EC27BD48}"/>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3441938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B4EE-E15E-37E6-B13B-A9AE7E4AE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16FF10-CCCD-35DE-4569-58C54F5106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3EFAD5-CE90-16F2-36EA-42307185B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8B0F9-FA81-EA5D-1A7E-10A0D524C48E}"/>
              </a:ext>
            </a:extLst>
          </p:cNvPr>
          <p:cNvSpPr>
            <a:spLocks noGrp="1"/>
          </p:cNvSpPr>
          <p:nvPr>
            <p:ph type="dt" sz="half" idx="10"/>
          </p:nvPr>
        </p:nvSpPr>
        <p:spPr/>
        <p:txBody>
          <a:bodyPr/>
          <a:lstStyle/>
          <a:p>
            <a:fld id="{68E01567-9989-4A48-BCDA-2F7DCCFC7C0B}" type="datetimeFigureOut">
              <a:rPr lang="en-IN" smtClean="0"/>
              <a:t>30-01-2023</a:t>
            </a:fld>
            <a:endParaRPr lang="en-IN"/>
          </a:p>
        </p:txBody>
      </p:sp>
      <p:sp>
        <p:nvSpPr>
          <p:cNvPr id="6" name="Footer Placeholder 5">
            <a:extLst>
              <a:ext uri="{FF2B5EF4-FFF2-40B4-BE49-F238E27FC236}">
                <a16:creationId xmlns:a16="http://schemas.microsoft.com/office/drawing/2014/main" id="{45B769F7-8802-54E9-E48F-01BFA61C3A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10EA91-0988-17A8-6A14-4827AAFFD48B}"/>
              </a:ext>
            </a:extLst>
          </p:cNvPr>
          <p:cNvSpPr>
            <a:spLocks noGrp="1"/>
          </p:cNvSpPr>
          <p:nvPr>
            <p:ph type="sldNum" sz="quarter" idx="12"/>
          </p:nvPr>
        </p:nvSpPr>
        <p:spPr/>
        <p:txBody>
          <a:bodyPr/>
          <a:lstStyle/>
          <a:p>
            <a:fld id="{5C01F7A3-1E1D-4AB7-BD4F-CB77BB53E8EF}" type="slidenum">
              <a:rPr lang="en-IN" smtClean="0"/>
              <a:t>‹#›</a:t>
            </a:fld>
            <a:endParaRPr lang="en-IN"/>
          </a:p>
        </p:txBody>
      </p:sp>
    </p:spTree>
    <p:extLst>
      <p:ext uri="{BB962C8B-B14F-4D97-AF65-F5344CB8AC3E}">
        <p14:creationId xmlns:p14="http://schemas.microsoft.com/office/powerpoint/2010/main" val="90014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A51B8-0D2D-1F76-FBB8-2B3ABA64B7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39BD3C-2D76-5512-2AF8-FC826EBA86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B1C0A1-97F5-AF1B-D137-798EDCE32D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01567-9989-4A48-BCDA-2F7DCCFC7C0B}" type="datetimeFigureOut">
              <a:rPr lang="en-IN" smtClean="0"/>
              <a:t>30-01-2023</a:t>
            </a:fld>
            <a:endParaRPr lang="en-IN"/>
          </a:p>
        </p:txBody>
      </p:sp>
      <p:sp>
        <p:nvSpPr>
          <p:cNvPr id="5" name="Footer Placeholder 4">
            <a:extLst>
              <a:ext uri="{FF2B5EF4-FFF2-40B4-BE49-F238E27FC236}">
                <a16:creationId xmlns:a16="http://schemas.microsoft.com/office/drawing/2014/main" id="{3E1174FF-D635-AE38-EA1A-81BCD93AD5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0FBB06-3911-AC2A-65E1-86DDFACCF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1F7A3-1E1D-4AB7-BD4F-CB77BB53E8EF}" type="slidenum">
              <a:rPr lang="en-IN" smtClean="0"/>
              <a:t>‹#›</a:t>
            </a:fld>
            <a:endParaRPr lang="en-IN"/>
          </a:p>
        </p:txBody>
      </p:sp>
    </p:spTree>
    <p:extLst>
      <p:ext uri="{BB962C8B-B14F-4D97-AF65-F5344CB8AC3E}">
        <p14:creationId xmlns:p14="http://schemas.microsoft.com/office/powerpoint/2010/main" val="234422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gdeltproject.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6C6D8F83-494A-659A-C623-C51E45F67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44" y="0"/>
            <a:ext cx="10289512" cy="6858000"/>
          </a:xfrm>
          <a:prstGeom prst="rect">
            <a:avLst/>
          </a:prstGeom>
          <a:pattFill prst="pct5">
            <a:fgClr>
              <a:schemeClr val="tx2"/>
            </a:fgClr>
            <a:bgClr>
              <a:schemeClr val="bg1"/>
            </a:bgClr>
          </a:pattFill>
          <a:effectLst>
            <a:glow>
              <a:schemeClr val="accent1">
                <a:alpha val="40000"/>
              </a:schemeClr>
            </a:glow>
            <a:softEdge rad="0"/>
          </a:effectLst>
        </p:spPr>
      </p:pic>
      <p:sp>
        <p:nvSpPr>
          <p:cNvPr id="2" name="TextBox 1">
            <a:extLst>
              <a:ext uri="{FF2B5EF4-FFF2-40B4-BE49-F238E27FC236}">
                <a16:creationId xmlns:a16="http://schemas.microsoft.com/office/drawing/2014/main" id="{4B762EDE-521F-025D-FB91-641EDF0F3380}"/>
              </a:ext>
            </a:extLst>
          </p:cNvPr>
          <p:cNvSpPr txBox="1"/>
          <p:nvPr/>
        </p:nvSpPr>
        <p:spPr>
          <a:xfrm>
            <a:off x="4132050" y="2303247"/>
            <a:ext cx="6771736" cy="954107"/>
          </a:xfrm>
          <a:prstGeom prst="rect">
            <a:avLst/>
          </a:prstGeom>
          <a:noFill/>
        </p:spPr>
        <p:txBody>
          <a:bodyPr wrap="square" rtlCol="0">
            <a:spAutoFit/>
          </a:bodyPr>
          <a:lstStyle/>
          <a:p>
            <a:pPr algn="r"/>
            <a:r>
              <a:rPr lang="en-US" sz="2800" dirty="0">
                <a:latin typeface="Arial Rounded MT Bold" panose="020F0704030504030204" pitchFamily="34" charset="0"/>
              </a:rPr>
              <a:t>Analyzing News of current events </a:t>
            </a:r>
          </a:p>
          <a:p>
            <a:pPr algn="r"/>
            <a:r>
              <a:rPr lang="en-US" sz="2800" dirty="0">
                <a:latin typeface="Arial Rounded MT Bold" panose="020F0704030504030204" pitchFamily="34" charset="0"/>
              </a:rPr>
              <a:t>using the GDELT Database</a:t>
            </a:r>
            <a:endParaRPr lang="en-IN" sz="2800" dirty="0">
              <a:latin typeface="Arial Rounded MT Bold" panose="020F0704030504030204" pitchFamily="34" charset="0"/>
            </a:endParaRPr>
          </a:p>
        </p:txBody>
      </p:sp>
      <p:sp>
        <p:nvSpPr>
          <p:cNvPr id="3" name="TextBox 2">
            <a:extLst>
              <a:ext uri="{FF2B5EF4-FFF2-40B4-BE49-F238E27FC236}">
                <a16:creationId xmlns:a16="http://schemas.microsoft.com/office/drawing/2014/main" id="{8D6CCAAD-CEF2-55FF-88C4-DA6756186FE4}"/>
              </a:ext>
            </a:extLst>
          </p:cNvPr>
          <p:cNvSpPr txBox="1"/>
          <p:nvPr/>
        </p:nvSpPr>
        <p:spPr>
          <a:xfrm>
            <a:off x="7962179" y="3600647"/>
            <a:ext cx="2941607" cy="923330"/>
          </a:xfrm>
          <a:prstGeom prst="rect">
            <a:avLst/>
          </a:prstGeom>
          <a:noFill/>
        </p:spPr>
        <p:txBody>
          <a:bodyPr wrap="square" rtlCol="0">
            <a:spAutoFit/>
          </a:bodyPr>
          <a:lstStyle/>
          <a:p>
            <a:r>
              <a:rPr lang="en-US" dirty="0"/>
              <a:t>Aditya Mehta</a:t>
            </a:r>
          </a:p>
          <a:p>
            <a:r>
              <a:rPr lang="en-US" dirty="0"/>
              <a:t>MSc Data Science (2022)</a:t>
            </a:r>
          </a:p>
          <a:p>
            <a:r>
              <a:rPr lang="en-US" dirty="0"/>
              <a:t>University of Aberdeen</a:t>
            </a:r>
            <a:endParaRPr lang="en-IN" dirty="0"/>
          </a:p>
        </p:txBody>
      </p:sp>
      <p:sp>
        <p:nvSpPr>
          <p:cNvPr id="4" name="TextBox 3">
            <a:extLst>
              <a:ext uri="{FF2B5EF4-FFF2-40B4-BE49-F238E27FC236}">
                <a16:creationId xmlns:a16="http://schemas.microsoft.com/office/drawing/2014/main" id="{95762CBD-121A-8D15-485F-9450D7C6DC30}"/>
              </a:ext>
            </a:extLst>
          </p:cNvPr>
          <p:cNvSpPr txBox="1"/>
          <p:nvPr/>
        </p:nvSpPr>
        <p:spPr>
          <a:xfrm>
            <a:off x="7962179" y="4914270"/>
            <a:ext cx="2941607" cy="923330"/>
          </a:xfrm>
          <a:prstGeom prst="rect">
            <a:avLst/>
          </a:prstGeom>
          <a:noFill/>
        </p:spPr>
        <p:txBody>
          <a:bodyPr wrap="square" rtlCol="0">
            <a:spAutoFit/>
          </a:bodyPr>
          <a:lstStyle/>
          <a:p>
            <a:r>
              <a:rPr lang="en-US" dirty="0"/>
              <a:t>Under the Guidance of</a:t>
            </a:r>
          </a:p>
          <a:p>
            <a:r>
              <a:rPr lang="en-US" dirty="0"/>
              <a:t>Dr. Marco Thiel</a:t>
            </a:r>
          </a:p>
          <a:p>
            <a:r>
              <a:rPr lang="en-US" dirty="0"/>
              <a:t>University of Aberdeen</a:t>
            </a:r>
            <a:endParaRPr lang="en-IN" dirty="0"/>
          </a:p>
        </p:txBody>
      </p:sp>
      <p:pic>
        <p:nvPicPr>
          <p:cNvPr id="6" name="Content Placeholder 4" descr="Logo, company name&#10;&#10;Description automatically generated">
            <a:extLst>
              <a:ext uri="{FF2B5EF4-FFF2-40B4-BE49-F238E27FC236}">
                <a16:creationId xmlns:a16="http://schemas.microsoft.com/office/drawing/2014/main" id="{34BF6346-2BF7-08E7-902B-0C1CE2BB7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12" y="74462"/>
            <a:ext cx="1237406" cy="1108794"/>
          </a:xfrm>
          <a:prstGeom prst="rect">
            <a:avLst/>
          </a:prstGeom>
        </p:spPr>
      </p:pic>
    </p:spTree>
    <p:extLst>
      <p:ext uri="{BB962C8B-B14F-4D97-AF65-F5344CB8AC3E}">
        <p14:creationId xmlns:p14="http://schemas.microsoft.com/office/powerpoint/2010/main" val="1666362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53904E29-B312-72AF-2FA1-10FCA8682B04}"/>
              </a:ext>
            </a:extLst>
          </p:cNvPr>
          <p:cNvSpPr/>
          <p:nvPr/>
        </p:nvSpPr>
        <p:spPr>
          <a:xfrm>
            <a:off x="5596290" y="212246"/>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Top Corners One Rounded and One Snipped 5">
            <a:extLst>
              <a:ext uri="{FF2B5EF4-FFF2-40B4-BE49-F238E27FC236}">
                <a16:creationId xmlns:a16="http://schemas.microsoft.com/office/drawing/2014/main" id="{C7D981C9-C2D8-92A7-ED1E-A53F60BF5F2D}"/>
              </a:ext>
            </a:extLst>
          </p:cNvPr>
          <p:cNvSpPr/>
          <p:nvPr/>
        </p:nvSpPr>
        <p:spPr>
          <a:xfrm>
            <a:off x="1" y="212246"/>
            <a:ext cx="5943599"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FE52208A-E549-9E42-F71B-9D3AA916B780}"/>
              </a:ext>
            </a:extLst>
          </p:cNvPr>
          <p:cNvSpPr>
            <a:spLocks noGrp="1"/>
          </p:cNvSpPr>
          <p:nvPr>
            <p:ph type="title"/>
          </p:nvPr>
        </p:nvSpPr>
        <p:spPr>
          <a:xfrm>
            <a:off x="373322" y="395275"/>
            <a:ext cx="5285606" cy="432000"/>
          </a:xfrm>
        </p:spPr>
        <p:txBody>
          <a:bodyPr>
            <a:normAutofit fontScale="90000"/>
          </a:bodyPr>
          <a:lstStyle/>
          <a:p>
            <a:r>
              <a:rPr lang="en-US" dirty="0">
                <a:solidFill>
                  <a:schemeClr val="bg1"/>
                </a:solidFill>
              </a:rPr>
              <a:t>Some Visual Analysis</a:t>
            </a:r>
            <a:endParaRPr lang="en-IN" dirty="0">
              <a:solidFill>
                <a:schemeClr val="bg1"/>
              </a:solidFill>
            </a:endParaRPr>
          </a:p>
        </p:txBody>
      </p:sp>
      <p:sp>
        <p:nvSpPr>
          <p:cNvPr id="8" name="TextBox 7">
            <a:extLst>
              <a:ext uri="{FF2B5EF4-FFF2-40B4-BE49-F238E27FC236}">
                <a16:creationId xmlns:a16="http://schemas.microsoft.com/office/drawing/2014/main" id="{A2B1E7E9-6926-3397-018C-E99BAD0A65BF}"/>
              </a:ext>
            </a:extLst>
          </p:cNvPr>
          <p:cNvSpPr txBox="1"/>
          <p:nvPr/>
        </p:nvSpPr>
        <p:spPr>
          <a:xfrm>
            <a:off x="9674198" y="1472500"/>
            <a:ext cx="2394155" cy="646331"/>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A more detailed view </a:t>
            </a:r>
            <a:r>
              <a:rPr lang="en-US" dirty="0"/>
              <a:t>of cities and states of USA in news of 16</a:t>
            </a:r>
            <a:r>
              <a:rPr lang="en-US" baseline="30000" dirty="0"/>
              <a:t>th</a:t>
            </a:r>
            <a:r>
              <a:rPr lang="en-US" dirty="0"/>
              <a:t> January 2023</a:t>
            </a:r>
            <a:endParaRPr lang="en-IN" dirty="0"/>
          </a:p>
        </p:txBody>
      </p:sp>
      <p:pic>
        <p:nvPicPr>
          <p:cNvPr id="3" name="Picture 2" descr="Map">
            <a:extLst>
              <a:ext uri="{FF2B5EF4-FFF2-40B4-BE49-F238E27FC236}">
                <a16:creationId xmlns:a16="http://schemas.microsoft.com/office/drawing/2014/main" id="{471872A3-449C-F241-7A4D-70EF0DE94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80441"/>
            <a:ext cx="9105900" cy="5512064"/>
          </a:xfrm>
          <a:prstGeom prst="rect">
            <a:avLst/>
          </a:prstGeom>
        </p:spPr>
      </p:pic>
    </p:spTree>
    <p:extLst>
      <p:ext uri="{BB962C8B-B14F-4D97-AF65-F5344CB8AC3E}">
        <p14:creationId xmlns:p14="http://schemas.microsoft.com/office/powerpoint/2010/main" val="192272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4C99D4DD-E9A3-6691-ABC8-8E50EE66EAB5}"/>
              </a:ext>
            </a:extLst>
          </p:cNvPr>
          <p:cNvSpPr/>
          <p:nvPr/>
        </p:nvSpPr>
        <p:spPr>
          <a:xfrm>
            <a:off x="2774326" y="212246"/>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Top Corners One Rounded and One Snipped 6">
            <a:extLst>
              <a:ext uri="{FF2B5EF4-FFF2-40B4-BE49-F238E27FC236}">
                <a16:creationId xmlns:a16="http://schemas.microsoft.com/office/drawing/2014/main" id="{A25A0F08-3339-1D22-911D-8C787C178B7E}"/>
              </a:ext>
            </a:extLst>
          </p:cNvPr>
          <p:cNvSpPr/>
          <p:nvPr/>
        </p:nvSpPr>
        <p:spPr>
          <a:xfrm>
            <a:off x="2" y="212246"/>
            <a:ext cx="3095624"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483F1879-74B1-7903-D4B8-41C6317A7ABE}"/>
              </a:ext>
            </a:extLst>
          </p:cNvPr>
          <p:cNvSpPr>
            <a:spLocks noGrp="1"/>
          </p:cNvSpPr>
          <p:nvPr>
            <p:ph type="title"/>
          </p:nvPr>
        </p:nvSpPr>
        <p:spPr>
          <a:xfrm>
            <a:off x="373322" y="395275"/>
            <a:ext cx="2474653" cy="432000"/>
          </a:xfrm>
        </p:spPr>
        <p:txBody>
          <a:bodyPr>
            <a:normAutofit fontScale="90000"/>
          </a:bodyPr>
          <a:lstStyle/>
          <a:p>
            <a:r>
              <a:rPr lang="en-US" dirty="0">
                <a:solidFill>
                  <a:schemeClr val="bg1"/>
                </a:solidFill>
              </a:rPr>
              <a:t>References</a:t>
            </a:r>
            <a:endParaRPr lang="en-IN" dirty="0">
              <a:solidFill>
                <a:schemeClr val="bg1"/>
              </a:solidFill>
            </a:endParaRPr>
          </a:p>
        </p:txBody>
      </p:sp>
      <p:sp>
        <p:nvSpPr>
          <p:cNvPr id="9" name="TextBox 8">
            <a:extLst>
              <a:ext uri="{FF2B5EF4-FFF2-40B4-BE49-F238E27FC236}">
                <a16:creationId xmlns:a16="http://schemas.microsoft.com/office/drawing/2014/main" id="{37B085B1-EC61-1E0C-6CD6-B9A0016ACD95}"/>
              </a:ext>
            </a:extLst>
          </p:cNvPr>
          <p:cNvSpPr txBox="1"/>
          <p:nvPr/>
        </p:nvSpPr>
        <p:spPr>
          <a:xfrm>
            <a:off x="373322" y="1352550"/>
            <a:ext cx="11361478" cy="646331"/>
          </a:xfrm>
          <a:prstGeom prst="rect">
            <a:avLst/>
          </a:prstGeom>
          <a:noFill/>
        </p:spPr>
        <p:txBody>
          <a:bodyPr wrap="square" rtlCol="0">
            <a:spAutoFit/>
          </a:bodyPr>
          <a:lstStyle/>
          <a:p>
            <a:pPr marL="285750" indent="-285750">
              <a:buFont typeface="Arial" panose="020B0604020202020204" pitchFamily="34" charset="0"/>
              <a:buChar char="•"/>
            </a:pPr>
            <a:r>
              <a:rPr lang="en-IN" dirty="0">
                <a:hlinkClick r:id="rId2"/>
              </a:rPr>
              <a:t>https://www.gdeltproject.org/</a:t>
            </a:r>
            <a:endParaRPr lang="en-IN" dirty="0"/>
          </a:p>
          <a:p>
            <a:pPr marL="285750" indent="-285750">
              <a:buFont typeface="Arial" panose="020B0604020202020204" pitchFamily="34" charset="0"/>
              <a:buChar char="•"/>
            </a:pPr>
            <a:r>
              <a:rPr lang="en-IN" dirty="0"/>
              <a:t>https://community.wolfram.com/groups/-/m/t/1073879</a:t>
            </a:r>
          </a:p>
        </p:txBody>
      </p:sp>
    </p:spTree>
    <p:extLst>
      <p:ext uri="{BB962C8B-B14F-4D97-AF65-F5344CB8AC3E}">
        <p14:creationId xmlns:p14="http://schemas.microsoft.com/office/powerpoint/2010/main" val="86488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1606BF0-1036-7E9A-13D0-876DC3FD06B9}"/>
              </a:ext>
            </a:extLst>
          </p:cNvPr>
          <p:cNvSpPr txBox="1"/>
          <p:nvPr/>
        </p:nvSpPr>
        <p:spPr>
          <a:xfrm>
            <a:off x="186431" y="1642369"/>
            <a:ext cx="11481760" cy="3154710"/>
          </a:xfrm>
          <a:prstGeom prst="rect">
            <a:avLst/>
          </a:prstGeom>
          <a:noFill/>
        </p:spPr>
        <p:txBody>
          <a:bodyPr wrap="square" rtlCol="0">
            <a:spAutoFit/>
          </a:bodyPr>
          <a:lstStyle/>
          <a:p>
            <a:pPr algn="ctr"/>
            <a:r>
              <a:rPr lang="en-US" sz="19900" dirty="0">
                <a:latin typeface="Selawik Light" panose="020B0502040204020203" pitchFamily="34" charset="0"/>
              </a:rPr>
              <a:t>Thank you</a:t>
            </a:r>
            <a:endParaRPr lang="en-IN" sz="9600" dirty="0">
              <a:latin typeface="Selawik Light" panose="020B0502040204020203" pitchFamily="34" charset="0"/>
            </a:endParaRPr>
          </a:p>
        </p:txBody>
      </p:sp>
    </p:spTree>
    <p:extLst>
      <p:ext uri="{BB962C8B-B14F-4D97-AF65-F5344CB8AC3E}">
        <p14:creationId xmlns:p14="http://schemas.microsoft.com/office/powerpoint/2010/main" val="471298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ight Triangle 27">
            <a:extLst>
              <a:ext uri="{FF2B5EF4-FFF2-40B4-BE49-F238E27FC236}">
                <a16:creationId xmlns:a16="http://schemas.microsoft.com/office/drawing/2014/main" id="{527B723F-9C1B-BAC1-AFD6-FC6C34E604D2}"/>
              </a:ext>
            </a:extLst>
          </p:cNvPr>
          <p:cNvSpPr/>
          <p:nvPr/>
        </p:nvSpPr>
        <p:spPr>
          <a:xfrm>
            <a:off x="8784603" y="238125"/>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Top Corners One Rounded and One Snipped 28">
            <a:extLst>
              <a:ext uri="{FF2B5EF4-FFF2-40B4-BE49-F238E27FC236}">
                <a16:creationId xmlns:a16="http://schemas.microsoft.com/office/drawing/2014/main" id="{5D93DFC9-9ED1-4CD3-F82A-8AD8B697C29B}"/>
              </a:ext>
            </a:extLst>
          </p:cNvPr>
          <p:cNvSpPr/>
          <p:nvPr/>
        </p:nvSpPr>
        <p:spPr>
          <a:xfrm>
            <a:off x="-1" y="238125"/>
            <a:ext cx="9105901"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itle 1">
            <a:extLst>
              <a:ext uri="{FF2B5EF4-FFF2-40B4-BE49-F238E27FC236}">
                <a16:creationId xmlns:a16="http://schemas.microsoft.com/office/drawing/2014/main" id="{7BB7C298-073C-BC42-045B-197B57A39B77}"/>
              </a:ext>
            </a:extLst>
          </p:cNvPr>
          <p:cNvSpPr>
            <a:spLocks noGrp="1"/>
          </p:cNvSpPr>
          <p:nvPr>
            <p:ph type="title"/>
          </p:nvPr>
        </p:nvSpPr>
        <p:spPr>
          <a:xfrm>
            <a:off x="373322" y="395275"/>
            <a:ext cx="8427778" cy="432000"/>
          </a:xfrm>
        </p:spPr>
        <p:txBody>
          <a:bodyPr>
            <a:normAutofit fontScale="90000"/>
          </a:bodyPr>
          <a:lstStyle/>
          <a:p>
            <a:r>
              <a:rPr lang="en-US" dirty="0">
                <a:solidFill>
                  <a:schemeClr val="bg1"/>
                </a:solidFill>
              </a:rPr>
              <a:t>Introduction to GDELT Project</a:t>
            </a:r>
            <a:endParaRPr lang="en-IN" dirty="0">
              <a:solidFill>
                <a:schemeClr val="bg1"/>
              </a:solidFill>
            </a:endParaRPr>
          </a:p>
        </p:txBody>
      </p:sp>
      <p:pic>
        <p:nvPicPr>
          <p:cNvPr id="2" name="Picture 1" descr="Map&#10;&#10;Description automatically generated">
            <a:extLst>
              <a:ext uri="{FF2B5EF4-FFF2-40B4-BE49-F238E27FC236}">
                <a16:creationId xmlns:a16="http://schemas.microsoft.com/office/drawing/2014/main" id="{DFC6988C-A8AD-820B-7ACA-A408B5FFBC43}"/>
              </a:ext>
            </a:extLst>
          </p:cNvPr>
          <p:cNvPicPr>
            <a:picLocks noChangeAspect="1"/>
          </p:cNvPicPr>
          <p:nvPr/>
        </p:nvPicPr>
        <p:blipFill rotWithShape="1">
          <a:blip r:embed="rId2">
            <a:extLst>
              <a:ext uri="{28A0092B-C50C-407E-A947-70E740481C1C}">
                <a14:useLocalDpi xmlns:a14="http://schemas.microsoft.com/office/drawing/2010/main" val="0"/>
              </a:ext>
            </a:extLst>
          </a:blip>
          <a:srcRect r="48813"/>
          <a:stretch/>
        </p:blipFill>
        <p:spPr>
          <a:xfrm>
            <a:off x="8599881" y="-286822"/>
            <a:ext cx="3583487" cy="7397150"/>
          </a:xfrm>
          <a:prstGeom prst="rect">
            <a:avLst/>
          </a:prstGeom>
        </p:spPr>
      </p:pic>
      <p:sp>
        <p:nvSpPr>
          <p:cNvPr id="3" name="TextBox 2">
            <a:extLst>
              <a:ext uri="{FF2B5EF4-FFF2-40B4-BE49-F238E27FC236}">
                <a16:creationId xmlns:a16="http://schemas.microsoft.com/office/drawing/2014/main" id="{4196353A-8208-F9FF-2336-01CF803F02DF}"/>
              </a:ext>
            </a:extLst>
          </p:cNvPr>
          <p:cNvSpPr txBox="1"/>
          <p:nvPr/>
        </p:nvSpPr>
        <p:spPr>
          <a:xfrm>
            <a:off x="57150" y="1015561"/>
            <a:ext cx="9239545"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1">
                    <a:lumMod val="50000"/>
                  </a:schemeClr>
                </a:solidFill>
              </a:rPr>
              <a:t>The GDELT Project is a Realtime network diagram and database of global human society for open research</a:t>
            </a:r>
          </a:p>
          <a:p>
            <a:pPr marL="285750" indent="-285750">
              <a:buFont typeface="Arial" panose="020B0604020202020204" pitchFamily="34" charset="0"/>
              <a:buChar char="•"/>
            </a:pPr>
            <a:endParaRPr lang="en-US" sz="1600" dirty="0">
              <a:solidFill>
                <a:schemeClr val="accent1">
                  <a:lumMod val="50000"/>
                </a:schemeClr>
              </a:solidFill>
            </a:endParaRPr>
          </a:p>
          <a:p>
            <a:pPr marL="285750" indent="-285750">
              <a:buFont typeface="Arial" panose="020B0604020202020204" pitchFamily="34" charset="0"/>
              <a:buChar char="•"/>
            </a:pPr>
            <a:r>
              <a:rPr lang="en-US" sz="1600" dirty="0">
                <a:solidFill>
                  <a:schemeClr val="accent1">
                    <a:lumMod val="50000"/>
                  </a:schemeClr>
                </a:solidFill>
              </a:rPr>
              <a:t>The GDELT Event Database records over 300 categories of physical activities around the world, from riots and protests to peace appeals and diplomatic exchanges, georeferenced to the city or mountaintop, across the entire planet dating back to January 1, 1979, and updated every 24 hours.</a:t>
            </a:r>
          </a:p>
          <a:p>
            <a:pPr marL="285750" indent="-285750">
              <a:buFont typeface="Arial" panose="020B0604020202020204" pitchFamily="34" charset="0"/>
              <a:buChar char="•"/>
            </a:pPr>
            <a:endParaRPr lang="en-US" sz="1600" dirty="0">
              <a:solidFill>
                <a:schemeClr val="accent1">
                  <a:lumMod val="50000"/>
                </a:schemeClr>
              </a:solidFill>
            </a:endParaRPr>
          </a:p>
          <a:p>
            <a:pPr marL="285750" indent="-285750">
              <a:buFont typeface="Arial" panose="020B0604020202020204" pitchFamily="34" charset="0"/>
              <a:buChar char="•"/>
            </a:pPr>
            <a:r>
              <a:rPr lang="en-US" sz="1600" dirty="0">
                <a:solidFill>
                  <a:schemeClr val="accent1">
                    <a:lumMod val="50000"/>
                  </a:schemeClr>
                </a:solidFill>
              </a:rPr>
              <a:t>It moves beyond the focus of the Western media towards a far more global perspective on what's happening and how the world is feeling about it.</a:t>
            </a:r>
          </a:p>
        </p:txBody>
      </p:sp>
      <p:sp>
        <p:nvSpPr>
          <p:cNvPr id="6" name="Oval 5">
            <a:extLst>
              <a:ext uri="{FF2B5EF4-FFF2-40B4-BE49-F238E27FC236}">
                <a16:creationId xmlns:a16="http://schemas.microsoft.com/office/drawing/2014/main" id="{2E4A671F-298D-5BCE-21FE-61780B1799A2}"/>
              </a:ext>
            </a:extLst>
          </p:cNvPr>
          <p:cNvSpPr/>
          <p:nvPr/>
        </p:nvSpPr>
        <p:spPr>
          <a:xfrm>
            <a:off x="1525167" y="3060426"/>
            <a:ext cx="1325559" cy="132555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IN" dirty="0">
              <a:solidFill>
                <a:prstClr val="white"/>
              </a:solidFill>
              <a:latin typeface="Calibri" panose="020F0502020204030204"/>
              <a:ea typeface="STKaiti"/>
            </a:endParaRPr>
          </a:p>
        </p:txBody>
      </p:sp>
      <p:sp>
        <p:nvSpPr>
          <p:cNvPr id="7" name="Rectangle 6">
            <a:extLst>
              <a:ext uri="{FF2B5EF4-FFF2-40B4-BE49-F238E27FC236}">
                <a16:creationId xmlns:a16="http://schemas.microsoft.com/office/drawing/2014/main" id="{0E380AF2-1419-F7A4-3207-279B6E3D9BD1}"/>
              </a:ext>
            </a:extLst>
          </p:cNvPr>
          <p:cNvSpPr/>
          <p:nvPr/>
        </p:nvSpPr>
        <p:spPr>
          <a:xfrm>
            <a:off x="226029" y="4809637"/>
            <a:ext cx="3963084" cy="2048363"/>
          </a:xfrm>
          <a:prstGeom prst="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IN" dirty="0">
              <a:solidFill>
                <a:prstClr val="white"/>
              </a:solidFill>
              <a:latin typeface="Calibri" panose="020F0502020204030204"/>
              <a:ea typeface="STKaiti"/>
            </a:endParaRPr>
          </a:p>
        </p:txBody>
      </p:sp>
      <p:grpSp>
        <p:nvGrpSpPr>
          <p:cNvPr id="8" name="Group 7">
            <a:extLst>
              <a:ext uri="{FF2B5EF4-FFF2-40B4-BE49-F238E27FC236}">
                <a16:creationId xmlns:a16="http://schemas.microsoft.com/office/drawing/2014/main" id="{BDC27407-54BC-277B-49D0-357E923670EB}"/>
              </a:ext>
            </a:extLst>
          </p:cNvPr>
          <p:cNvGrpSpPr/>
          <p:nvPr/>
        </p:nvGrpSpPr>
        <p:grpSpPr>
          <a:xfrm>
            <a:off x="220277" y="3820951"/>
            <a:ext cx="3983484" cy="1275180"/>
            <a:chOff x="285750" y="2011679"/>
            <a:chExt cx="2246348" cy="1274918"/>
          </a:xfrm>
          <a:solidFill>
            <a:schemeClr val="accent1">
              <a:lumMod val="50000"/>
            </a:schemeClr>
          </a:solidFill>
        </p:grpSpPr>
        <p:sp>
          <p:nvSpPr>
            <p:cNvPr id="9" name="Freeform: Shape 8">
              <a:extLst>
                <a:ext uri="{FF2B5EF4-FFF2-40B4-BE49-F238E27FC236}">
                  <a16:creationId xmlns:a16="http://schemas.microsoft.com/office/drawing/2014/main" id="{5BF339B1-4321-89A9-AB16-19E4EBEC3E92}"/>
                </a:ext>
              </a:extLst>
            </p:cNvPr>
            <p:cNvSpPr/>
            <p:nvPr/>
          </p:nvSpPr>
          <p:spPr>
            <a:xfrm rot="10800000">
              <a:off x="285750" y="2011679"/>
              <a:ext cx="2246348" cy="1274918"/>
            </a:xfrm>
            <a:custGeom>
              <a:avLst/>
              <a:gdLst>
                <a:gd name="connsiteX0" fmla="*/ 2081564 w 2246348"/>
                <a:gd name="connsiteY0" fmla="*/ 1274918 h 1274918"/>
                <a:gd name="connsiteX1" fmla="*/ 164784 w 2246348"/>
                <a:gd name="connsiteY1" fmla="*/ 1274918 h 1274918"/>
                <a:gd name="connsiteX2" fmla="*/ 0 w 2246348"/>
                <a:gd name="connsiteY2" fmla="*/ 1110134 h 1274918"/>
                <a:gd name="connsiteX3" fmla="*/ 0 w 2246348"/>
                <a:gd name="connsiteY3" fmla="*/ 286233 h 1274918"/>
                <a:gd name="connsiteX4" fmla="*/ 905555 w 2246348"/>
                <a:gd name="connsiteY4" fmla="*/ 286233 h 1274918"/>
                <a:gd name="connsiteX5" fmla="*/ 1159092 w 2246348"/>
                <a:gd name="connsiteY5" fmla="*/ 0 h 1274918"/>
                <a:gd name="connsiteX6" fmla="*/ 1412629 w 2246348"/>
                <a:gd name="connsiteY6" fmla="*/ 286233 h 1274918"/>
                <a:gd name="connsiteX7" fmla="*/ 2246348 w 2246348"/>
                <a:gd name="connsiteY7" fmla="*/ 286233 h 1274918"/>
                <a:gd name="connsiteX8" fmla="*/ 2246348 w 2246348"/>
                <a:gd name="connsiteY8" fmla="*/ 1110134 h 1274918"/>
                <a:gd name="connsiteX9" fmla="*/ 2081564 w 2246348"/>
                <a:gd name="connsiteY9" fmla="*/ 1274918 h 12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348" h="1274918">
                  <a:moveTo>
                    <a:pt x="2081564" y="1274918"/>
                  </a:moveTo>
                  <a:lnTo>
                    <a:pt x="164784" y="1274918"/>
                  </a:lnTo>
                  <a:cubicBezTo>
                    <a:pt x="73776" y="1274918"/>
                    <a:pt x="0" y="1201142"/>
                    <a:pt x="0" y="1110134"/>
                  </a:cubicBezTo>
                  <a:lnTo>
                    <a:pt x="0" y="286233"/>
                  </a:lnTo>
                  <a:lnTo>
                    <a:pt x="905555" y="286233"/>
                  </a:lnTo>
                  <a:lnTo>
                    <a:pt x="1159092" y="0"/>
                  </a:lnTo>
                  <a:lnTo>
                    <a:pt x="1412629" y="286233"/>
                  </a:lnTo>
                  <a:lnTo>
                    <a:pt x="2246348" y="286233"/>
                  </a:lnTo>
                  <a:lnTo>
                    <a:pt x="2246348" y="1110134"/>
                  </a:lnTo>
                  <a:cubicBezTo>
                    <a:pt x="2246348" y="1201142"/>
                    <a:pt x="2172572" y="1274918"/>
                    <a:pt x="2081564" y="1274918"/>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58B85802-73B9-C876-F094-6C18DE297D7D}"/>
                </a:ext>
              </a:extLst>
            </p:cNvPr>
            <p:cNvSpPr txBox="1"/>
            <p:nvPr/>
          </p:nvSpPr>
          <p:spPr>
            <a:xfrm>
              <a:off x="464407" y="2280899"/>
              <a:ext cx="1772719" cy="51221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My motivation behind choosing this project</a:t>
              </a:r>
            </a:p>
          </p:txBody>
        </p:sp>
      </p:grpSp>
      <p:sp>
        <p:nvSpPr>
          <p:cNvPr id="11" name="TextBox 18">
            <a:extLst>
              <a:ext uri="{FF2B5EF4-FFF2-40B4-BE49-F238E27FC236}">
                <a16:creationId xmlns:a16="http://schemas.microsoft.com/office/drawing/2014/main" id="{48D3D1FD-DDE1-DB12-32E2-47EFAAF7356F}"/>
              </a:ext>
            </a:extLst>
          </p:cNvPr>
          <p:cNvSpPr txBox="1"/>
          <p:nvPr/>
        </p:nvSpPr>
        <p:spPr>
          <a:xfrm>
            <a:off x="200652" y="5041635"/>
            <a:ext cx="3963084" cy="181588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285750" indent="-285750">
              <a:buFont typeface="Arial" panose="020B0604020202020204" pitchFamily="34" charset="0"/>
              <a:buChar char="•"/>
            </a:pPr>
            <a:r>
              <a:rPr lang="en-US" sz="1400" dirty="0"/>
              <a:t>Opportunity to work with real time &amp; real-world data</a:t>
            </a:r>
          </a:p>
          <a:p>
            <a:pPr marL="285750" indent="-285750">
              <a:buFont typeface="Arial" panose="020B0604020202020204" pitchFamily="34" charset="0"/>
              <a:buChar char="•"/>
            </a:pPr>
            <a:r>
              <a:rPr lang="en-US" sz="1400" dirty="0"/>
              <a:t>Challenge to explore and analyze huge dataset stretching over a million rows and &gt;50 attributes</a:t>
            </a:r>
          </a:p>
          <a:p>
            <a:pPr marL="285750" indent="-285750">
              <a:buFont typeface="Arial" panose="020B0604020202020204" pitchFamily="34" charset="0"/>
              <a:buChar char="•"/>
            </a:pPr>
            <a:r>
              <a:rPr lang="en-US" sz="1400" dirty="0"/>
              <a:t>To experience working on a broad global level affecting regions, sentiments of population, magnitude of news</a:t>
            </a:r>
            <a:endParaRPr lang="en-IN" sz="1400" dirty="0"/>
          </a:p>
        </p:txBody>
      </p:sp>
      <p:pic>
        <p:nvPicPr>
          <p:cNvPr id="12" name="Picture 11">
            <a:extLst>
              <a:ext uri="{FF2B5EF4-FFF2-40B4-BE49-F238E27FC236}">
                <a16:creationId xmlns:a16="http://schemas.microsoft.com/office/drawing/2014/main" id="{184EF679-4862-373C-648C-F63FA8879A88}"/>
              </a:ext>
            </a:extLst>
          </p:cNvPr>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1923931" y="3283703"/>
            <a:ext cx="528029" cy="528029"/>
          </a:xfrm>
          <a:prstGeom prst="rect">
            <a:avLst/>
          </a:prstGeom>
        </p:spPr>
      </p:pic>
      <p:sp>
        <p:nvSpPr>
          <p:cNvPr id="13" name="Oval 12">
            <a:extLst>
              <a:ext uri="{FF2B5EF4-FFF2-40B4-BE49-F238E27FC236}">
                <a16:creationId xmlns:a16="http://schemas.microsoft.com/office/drawing/2014/main" id="{C24A1F2D-D3CE-D233-0A66-2EFCAC454DE5}"/>
              </a:ext>
            </a:extLst>
          </p:cNvPr>
          <p:cNvSpPr/>
          <p:nvPr/>
        </p:nvSpPr>
        <p:spPr>
          <a:xfrm>
            <a:off x="5921287" y="3060426"/>
            <a:ext cx="1325559" cy="132555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IN" dirty="0">
              <a:solidFill>
                <a:prstClr val="white"/>
              </a:solidFill>
              <a:latin typeface="Calibri" panose="020F0502020204030204"/>
              <a:ea typeface="STKaiti"/>
            </a:endParaRPr>
          </a:p>
        </p:txBody>
      </p:sp>
      <p:sp>
        <p:nvSpPr>
          <p:cNvPr id="14" name="Rectangle 13">
            <a:extLst>
              <a:ext uri="{FF2B5EF4-FFF2-40B4-BE49-F238E27FC236}">
                <a16:creationId xmlns:a16="http://schemas.microsoft.com/office/drawing/2014/main" id="{FECA3102-64AE-C890-3A35-15272565B52C}"/>
              </a:ext>
            </a:extLst>
          </p:cNvPr>
          <p:cNvSpPr/>
          <p:nvPr/>
        </p:nvSpPr>
        <p:spPr>
          <a:xfrm>
            <a:off x="4622149" y="4809637"/>
            <a:ext cx="3963084" cy="2048363"/>
          </a:xfrm>
          <a:prstGeom prst="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IN" dirty="0">
              <a:solidFill>
                <a:prstClr val="white"/>
              </a:solidFill>
              <a:latin typeface="Calibri" panose="020F0502020204030204"/>
              <a:ea typeface="STKaiti"/>
            </a:endParaRPr>
          </a:p>
        </p:txBody>
      </p:sp>
      <p:grpSp>
        <p:nvGrpSpPr>
          <p:cNvPr id="15" name="Group 14">
            <a:extLst>
              <a:ext uri="{FF2B5EF4-FFF2-40B4-BE49-F238E27FC236}">
                <a16:creationId xmlns:a16="http://schemas.microsoft.com/office/drawing/2014/main" id="{688F55EC-EA10-F340-B520-5D582EED7BB7}"/>
              </a:ext>
            </a:extLst>
          </p:cNvPr>
          <p:cNvGrpSpPr/>
          <p:nvPr/>
        </p:nvGrpSpPr>
        <p:grpSpPr>
          <a:xfrm>
            <a:off x="4616397" y="3820951"/>
            <a:ext cx="3983484" cy="1275180"/>
            <a:chOff x="285750" y="2011679"/>
            <a:chExt cx="2246348" cy="1274918"/>
          </a:xfrm>
          <a:solidFill>
            <a:schemeClr val="accent1">
              <a:lumMod val="50000"/>
            </a:schemeClr>
          </a:solidFill>
        </p:grpSpPr>
        <p:sp>
          <p:nvSpPr>
            <p:cNvPr id="16" name="Freeform: Shape 15">
              <a:extLst>
                <a:ext uri="{FF2B5EF4-FFF2-40B4-BE49-F238E27FC236}">
                  <a16:creationId xmlns:a16="http://schemas.microsoft.com/office/drawing/2014/main" id="{15EFAB59-E474-3757-DD9B-D7EC5D363796}"/>
                </a:ext>
              </a:extLst>
            </p:cNvPr>
            <p:cNvSpPr/>
            <p:nvPr/>
          </p:nvSpPr>
          <p:spPr>
            <a:xfrm rot="10800000">
              <a:off x="285750" y="2011679"/>
              <a:ext cx="2246348" cy="1274918"/>
            </a:xfrm>
            <a:custGeom>
              <a:avLst/>
              <a:gdLst>
                <a:gd name="connsiteX0" fmla="*/ 2081564 w 2246348"/>
                <a:gd name="connsiteY0" fmla="*/ 1274918 h 1274918"/>
                <a:gd name="connsiteX1" fmla="*/ 164784 w 2246348"/>
                <a:gd name="connsiteY1" fmla="*/ 1274918 h 1274918"/>
                <a:gd name="connsiteX2" fmla="*/ 0 w 2246348"/>
                <a:gd name="connsiteY2" fmla="*/ 1110134 h 1274918"/>
                <a:gd name="connsiteX3" fmla="*/ 0 w 2246348"/>
                <a:gd name="connsiteY3" fmla="*/ 286233 h 1274918"/>
                <a:gd name="connsiteX4" fmla="*/ 905555 w 2246348"/>
                <a:gd name="connsiteY4" fmla="*/ 286233 h 1274918"/>
                <a:gd name="connsiteX5" fmla="*/ 1159092 w 2246348"/>
                <a:gd name="connsiteY5" fmla="*/ 0 h 1274918"/>
                <a:gd name="connsiteX6" fmla="*/ 1412629 w 2246348"/>
                <a:gd name="connsiteY6" fmla="*/ 286233 h 1274918"/>
                <a:gd name="connsiteX7" fmla="*/ 2246348 w 2246348"/>
                <a:gd name="connsiteY7" fmla="*/ 286233 h 1274918"/>
                <a:gd name="connsiteX8" fmla="*/ 2246348 w 2246348"/>
                <a:gd name="connsiteY8" fmla="*/ 1110134 h 1274918"/>
                <a:gd name="connsiteX9" fmla="*/ 2081564 w 2246348"/>
                <a:gd name="connsiteY9" fmla="*/ 1274918 h 12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348" h="1274918">
                  <a:moveTo>
                    <a:pt x="2081564" y="1274918"/>
                  </a:moveTo>
                  <a:lnTo>
                    <a:pt x="164784" y="1274918"/>
                  </a:lnTo>
                  <a:cubicBezTo>
                    <a:pt x="73776" y="1274918"/>
                    <a:pt x="0" y="1201142"/>
                    <a:pt x="0" y="1110134"/>
                  </a:cubicBezTo>
                  <a:lnTo>
                    <a:pt x="0" y="286233"/>
                  </a:lnTo>
                  <a:lnTo>
                    <a:pt x="905555" y="286233"/>
                  </a:lnTo>
                  <a:lnTo>
                    <a:pt x="1159092" y="0"/>
                  </a:lnTo>
                  <a:lnTo>
                    <a:pt x="1412629" y="286233"/>
                  </a:lnTo>
                  <a:lnTo>
                    <a:pt x="2246348" y="286233"/>
                  </a:lnTo>
                  <a:lnTo>
                    <a:pt x="2246348" y="1110134"/>
                  </a:lnTo>
                  <a:cubicBezTo>
                    <a:pt x="2246348" y="1201142"/>
                    <a:pt x="2172572" y="1274918"/>
                    <a:pt x="2081564" y="1274918"/>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B081DCBA-2A50-E6F6-D11A-21505B5C8010}"/>
                </a:ext>
              </a:extLst>
            </p:cNvPr>
            <p:cNvSpPr txBox="1"/>
            <p:nvPr/>
          </p:nvSpPr>
          <p:spPr>
            <a:xfrm>
              <a:off x="464407" y="2383470"/>
              <a:ext cx="1772719" cy="3070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Mission &amp; goals</a:t>
              </a:r>
            </a:p>
          </p:txBody>
        </p:sp>
      </p:grpSp>
      <p:sp>
        <p:nvSpPr>
          <p:cNvPr id="18" name="TextBox 18">
            <a:extLst>
              <a:ext uri="{FF2B5EF4-FFF2-40B4-BE49-F238E27FC236}">
                <a16:creationId xmlns:a16="http://schemas.microsoft.com/office/drawing/2014/main" id="{C6CD389D-C160-B535-2718-88A058E229F2}"/>
              </a:ext>
            </a:extLst>
          </p:cNvPr>
          <p:cNvSpPr txBox="1"/>
          <p:nvPr/>
        </p:nvSpPr>
        <p:spPr>
          <a:xfrm>
            <a:off x="4602524" y="5042220"/>
            <a:ext cx="3963084" cy="181588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285750" indent="-285750">
              <a:buFont typeface="Arial" panose="020B0604020202020204" pitchFamily="34" charset="0"/>
              <a:buChar char="•"/>
            </a:pPr>
            <a:r>
              <a:rPr lang="en-US" sz="1400" dirty="0"/>
              <a:t>To form a well-defined news dashboard in order of significance with machine learning for recommendation and suggestions.</a:t>
            </a:r>
          </a:p>
          <a:p>
            <a:pPr marL="285750" indent="-285750">
              <a:buFont typeface="Arial" panose="020B0604020202020204" pitchFamily="34" charset="0"/>
              <a:buChar char="•"/>
            </a:pPr>
            <a:r>
              <a:rPr lang="en-US" sz="1400" dirty="0"/>
              <a:t>To capture Global scenario stats over news distribution.</a:t>
            </a:r>
          </a:p>
          <a:p>
            <a:pPr marL="285750" indent="-285750">
              <a:buFont typeface="Arial" panose="020B0604020202020204" pitchFamily="34" charset="0"/>
              <a:buChar char="•"/>
            </a:pPr>
            <a:r>
              <a:rPr lang="en-IN" sz="1400" dirty="0"/>
              <a:t>Transforming raw literature data to an understandable reports and chart, easily comprehensible to non-industry individuals</a:t>
            </a:r>
          </a:p>
        </p:txBody>
      </p:sp>
      <p:pic>
        <p:nvPicPr>
          <p:cNvPr id="19" name="Picture 18">
            <a:extLst>
              <a:ext uri="{FF2B5EF4-FFF2-40B4-BE49-F238E27FC236}">
                <a16:creationId xmlns:a16="http://schemas.microsoft.com/office/drawing/2014/main" id="{1B7BD4A7-5B81-C40E-4337-A6FA358050C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68275" y="3212302"/>
            <a:ext cx="670832" cy="670832"/>
          </a:xfrm>
          <a:prstGeom prst="rect">
            <a:avLst/>
          </a:prstGeom>
          <a:noFill/>
        </p:spPr>
      </p:pic>
    </p:spTree>
    <p:extLst>
      <p:ext uri="{BB962C8B-B14F-4D97-AF65-F5344CB8AC3E}">
        <p14:creationId xmlns:p14="http://schemas.microsoft.com/office/powerpoint/2010/main" val="359182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ight Triangle 54">
            <a:extLst>
              <a:ext uri="{FF2B5EF4-FFF2-40B4-BE49-F238E27FC236}">
                <a16:creationId xmlns:a16="http://schemas.microsoft.com/office/drawing/2014/main" id="{7D6CA0BB-5DB1-09EA-3C9C-BE2CE77F95DD}"/>
              </a:ext>
            </a:extLst>
          </p:cNvPr>
          <p:cNvSpPr/>
          <p:nvPr/>
        </p:nvSpPr>
        <p:spPr>
          <a:xfrm>
            <a:off x="4041153" y="238126"/>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Top Corners One Rounded and One Snipped 52">
            <a:extLst>
              <a:ext uri="{FF2B5EF4-FFF2-40B4-BE49-F238E27FC236}">
                <a16:creationId xmlns:a16="http://schemas.microsoft.com/office/drawing/2014/main" id="{4B8B903A-4CBD-E33F-D4D2-734DEC965CF1}"/>
              </a:ext>
            </a:extLst>
          </p:cNvPr>
          <p:cNvSpPr/>
          <p:nvPr/>
        </p:nvSpPr>
        <p:spPr>
          <a:xfrm>
            <a:off x="-1" y="238125"/>
            <a:ext cx="4362451"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2">
            <a:extLst>
              <a:ext uri="{FF2B5EF4-FFF2-40B4-BE49-F238E27FC236}">
                <a16:creationId xmlns:a16="http://schemas.microsoft.com/office/drawing/2014/main" id="{C066BE7B-8190-48A7-34B4-03076AD7EA07}"/>
              </a:ext>
            </a:extLst>
          </p:cNvPr>
          <p:cNvSpPr txBox="1">
            <a:spLocks/>
          </p:cNvSpPr>
          <p:nvPr/>
        </p:nvSpPr>
        <p:spPr>
          <a:xfrm>
            <a:off x="11772000" y="6365363"/>
            <a:ext cx="420000" cy="4212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73C415-D670-4716-A5EC-CC4D52CA2BAC}" type="slidenum">
              <a:rPr lang="en-US" smtClean="0"/>
              <a:pPr/>
              <a:t>3</a:t>
            </a:fld>
            <a:endParaRPr lang="en-US" dirty="0"/>
          </a:p>
        </p:txBody>
      </p:sp>
      <p:sp>
        <p:nvSpPr>
          <p:cNvPr id="5" name="Freeform: Shape 38">
            <a:extLst>
              <a:ext uri="{FF2B5EF4-FFF2-40B4-BE49-F238E27FC236}">
                <a16:creationId xmlns:a16="http://schemas.microsoft.com/office/drawing/2014/main" id="{D5E3125D-EEB3-39E6-22D1-930D5E25C508}"/>
              </a:ext>
            </a:extLst>
          </p:cNvPr>
          <p:cNvSpPr/>
          <p:nvPr/>
        </p:nvSpPr>
        <p:spPr>
          <a:xfrm>
            <a:off x="578721" y="1428855"/>
            <a:ext cx="3291840" cy="588081"/>
          </a:xfrm>
          <a:custGeom>
            <a:avLst/>
            <a:gdLst>
              <a:gd name="connsiteX0" fmla="*/ 1627346 w 1628775"/>
              <a:gd name="connsiteY0" fmla="*/ 573881 h 981075"/>
              <a:gd name="connsiteX1" fmla="*/ 1627346 w 1628775"/>
              <a:gd name="connsiteY1" fmla="*/ 136684 h 981075"/>
              <a:gd name="connsiteX2" fmla="*/ 1497806 w 1628775"/>
              <a:gd name="connsiteY2" fmla="*/ 7144 h 981075"/>
              <a:gd name="connsiteX3" fmla="*/ 816769 w 1628775"/>
              <a:gd name="connsiteY3" fmla="*/ 7144 h 981075"/>
              <a:gd name="connsiteX4" fmla="*/ 135731 w 1628775"/>
              <a:gd name="connsiteY4" fmla="*/ 7144 h 981075"/>
              <a:gd name="connsiteX5" fmla="*/ 7144 w 1628775"/>
              <a:gd name="connsiteY5" fmla="*/ 136684 h 981075"/>
              <a:gd name="connsiteX6" fmla="*/ 7144 w 1628775"/>
              <a:gd name="connsiteY6" fmla="*/ 573881 h 981075"/>
              <a:gd name="connsiteX7" fmla="*/ 88106 w 1628775"/>
              <a:gd name="connsiteY7" fmla="*/ 693896 h 981075"/>
              <a:gd name="connsiteX8" fmla="*/ 769144 w 1628775"/>
              <a:gd name="connsiteY8" fmla="*/ 968216 h 981075"/>
              <a:gd name="connsiteX9" fmla="*/ 866299 w 1628775"/>
              <a:gd name="connsiteY9" fmla="*/ 968216 h 981075"/>
              <a:gd name="connsiteX10" fmla="*/ 1547336 w 1628775"/>
              <a:gd name="connsiteY10" fmla="*/ 693896 h 981075"/>
              <a:gd name="connsiteX11" fmla="*/ 1627346 w 1628775"/>
              <a:gd name="connsiteY11" fmla="*/ 573881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8775" h="981075">
                <a:moveTo>
                  <a:pt x="1627346" y="573881"/>
                </a:moveTo>
                <a:lnTo>
                  <a:pt x="1627346" y="136684"/>
                </a:lnTo>
                <a:cubicBezTo>
                  <a:pt x="1627346" y="65246"/>
                  <a:pt x="1569244" y="7144"/>
                  <a:pt x="1497806" y="7144"/>
                </a:cubicBezTo>
                <a:lnTo>
                  <a:pt x="816769" y="7144"/>
                </a:lnTo>
                <a:lnTo>
                  <a:pt x="135731" y="7144"/>
                </a:lnTo>
                <a:cubicBezTo>
                  <a:pt x="65246" y="7144"/>
                  <a:pt x="7144" y="65246"/>
                  <a:pt x="7144" y="136684"/>
                </a:cubicBezTo>
                <a:lnTo>
                  <a:pt x="7144" y="573881"/>
                </a:lnTo>
                <a:cubicBezTo>
                  <a:pt x="7144" y="626269"/>
                  <a:pt x="39529" y="673894"/>
                  <a:pt x="88106" y="693896"/>
                </a:cubicBezTo>
                <a:lnTo>
                  <a:pt x="769144" y="968216"/>
                </a:lnTo>
                <a:cubicBezTo>
                  <a:pt x="800576" y="980599"/>
                  <a:pt x="834866" y="980599"/>
                  <a:pt x="866299" y="968216"/>
                </a:cubicBezTo>
                <a:lnTo>
                  <a:pt x="1547336" y="693896"/>
                </a:lnTo>
                <a:cubicBezTo>
                  <a:pt x="1595914" y="673894"/>
                  <a:pt x="1627346" y="626269"/>
                  <a:pt x="1627346" y="573881"/>
                </a:cubicBezTo>
                <a:close/>
              </a:path>
            </a:pathLst>
          </a:custGeom>
          <a:solidFill>
            <a:schemeClr val="tx2">
              <a:lumMod val="75000"/>
            </a:schemeClr>
          </a:solidFill>
          <a:ln w="9525" cap="flat">
            <a:noFill/>
            <a:prstDash val="solid"/>
            <a:miter/>
          </a:ln>
          <a:effectLst/>
        </p:spPr>
        <p:txBody>
          <a:bodyPr rtlCol="0" anchor="ctr"/>
          <a:lstStyle/>
          <a:p>
            <a:pPr algn="ctr" defTabSz="914241">
              <a:lnSpc>
                <a:spcPts val="1733"/>
              </a:lnSpc>
              <a:defRPr/>
            </a:pPr>
            <a:r>
              <a:rPr lang="en-US" b="1" dirty="0">
                <a:solidFill>
                  <a:schemeClr val="bg1"/>
                </a:solidFill>
                <a:latin typeface="Calibri" panose="020F0502020204030204" pitchFamily="34" charset="0"/>
                <a:cs typeface="Calibri" panose="020F0502020204030204" pitchFamily="34" charset="0"/>
              </a:rPr>
              <a:t>Phase 1</a:t>
            </a:r>
          </a:p>
        </p:txBody>
      </p:sp>
      <p:sp>
        <p:nvSpPr>
          <p:cNvPr id="6" name="Rectangle 5">
            <a:extLst>
              <a:ext uri="{FF2B5EF4-FFF2-40B4-BE49-F238E27FC236}">
                <a16:creationId xmlns:a16="http://schemas.microsoft.com/office/drawing/2014/main" id="{7888C54E-75EC-472C-FC47-7BB8704557F5}"/>
              </a:ext>
            </a:extLst>
          </p:cNvPr>
          <p:cNvSpPr/>
          <p:nvPr/>
        </p:nvSpPr>
        <p:spPr bwMode="auto">
          <a:xfrm>
            <a:off x="578721" y="2165960"/>
            <a:ext cx="3291840" cy="3017520"/>
          </a:xfrm>
          <a:prstGeom prst="rect">
            <a:avLst/>
          </a:prstGeom>
          <a:solidFill>
            <a:schemeClr val="accent1">
              <a:lumMod val="75000"/>
              <a:alpha val="15000"/>
            </a:schemeClr>
          </a:solidFill>
          <a:ln w="6350" cap="flat" cmpd="sng" algn="ctr">
            <a:noFill/>
            <a:prstDash val="solid"/>
            <a:round/>
            <a:headEnd type="none" w="med" len="med"/>
            <a:tailEnd type="none" w="med" len="med"/>
          </a:ln>
          <a:effectLst/>
        </p:spPr>
        <p:txBody>
          <a:bodyPr vert="horz" wrap="square" lIns="121920" tIns="60960" rIns="60960" bIns="60960" numCol="1" rtlCol="0" anchor="t" anchorCtr="0" compatLnSpc="1">
            <a:prstTxWarp prst="textNoShape">
              <a:avLst/>
            </a:prstTxWarp>
          </a:bodyPr>
          <a:lstStyle/>
          <a:p>
            <a:pPr defTabSz="1219170" fontAlgn="base">
              <a:spcBef>
                <a:spcPct val="0"/>
              </a:spcBef>
              <a:spcAft>
                <a:spcPts val="600"/>
              </a:spcAft>
              <a:defRPr/>
            </a:pPr>
            <a:endParaRPr lang="en-US" sz="1300" dirty="0">
              <a:solidFill>
                <a:srgbClr val="000000"/>
              </a:solidFill>
              <a:latin typeface="Calibri" panose="020F0502020204030204" pitchFamily="34" charset="0"/>
              <a:ea typeface="ヒラギノ角ゴ Pro W3" pitchFamily="124" charset="-128"/>
              <a:cs typeface="Calibri" panose="020F0502020204030204" pitchFamily="34" charset="0"/>
            </a:endParaRPr>
          </a:p>
          <a:p>
            <a:pPr defTabSz="1219170" fontAlgn="base">
              <a:spcBef>
                <a:spcPct val="0"/>
              </a:spcBef>
              <a:spcAft>
                <a:spcPts val="600"/>
              </a:spcAft>
              <a:defRPr/>
            </a:pPr>
            <a:endParaRPr lang="en-US" sz="1300" dirty="0">
              <a:solidFill>
                <a:srgbClr val="000000"/>
              </a:solidFill>
              <a:latin typeface="Calibri" panose="020F0502020204030204" pitchFamily="34" charset="0"/>
              <a:ea typeface="ヒラギノ角ゴ Pro W3" pitchFamily="124" charset="-128"/>
              <a:cs typeface="Calibri" panose="020F0502020204030204" pitchFamily="34" charset="0"/>
            </a:endParaRPr>
          </a:p>
        </p:txBody>
      </p:sp>
      <p:cxnSp>
        <p:nvCxnSpPr>
          <p:cNvPr id="7" name="Straight Connector 6">
            <a:extLst>
              <a:ext uri="{FF2B5EF4-FFF2-40B4-BE49-F238E27FC236}">
                <a16:creationId xmlns:a16="http://schemas.microsoft.com/office/drawing/2014/main" id="{60929C20-602F-F9B7-1E1C-5C104ED09196}"/>
              </a:ext>
            </a:extLst>
          </p:cNvPr>
          <p:cNvCxnSpPr/>
          <p:nvPr/>
        </p:nvCxnSpPr>
        <p:spPr bwMode="auto">
          <a:xfrm>
            <a:off x="4212600" y="1498258"/>
            <a:ext cx="0" cy="3685222"/>
          </a:xfrm>
          <a:prstGeom prst="line">
            <a:avLst/>
          </a:prstGeom>
          <a:solidFill>
            <a:schemeClr val="folHlink"/>
          </a:solidFill>
          <a:ln w="6350" cap="flat" cmpd="sng" algn="ctr">
            <a:gradFill flip="none" rotWithShape="1">
              <a:gsLst>
                <a:gs pos="0">
                  <a:srgbClr val="00B0F0"/>
                </a:gs>
                <a:gs pos="37000">
                  <a:srgbClr val="0070C0"/>
                </a:gs>
                <a:gs pos="86000">
                  <a:srgbClr val="002060"/>
                </a:gs>
              </a:gsLst>
              <a:lin ang="0" scaled="1"/>
              <a:tileRect/>
            </a:gra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id="{A4DE43DF-0F93-42F5-A9A9-CD5A0E0C6ED1}"/>
              </a:ext>
            </a:extLst>
          </p:cNvPr>
          <p:cNvSpPr/>
          <p:nvPr/>
        </p:nvSpPr>
        <p:spPr>
          <a:xfrm>
            <a:off x="624441" y="2263613"/>
            <a:ext cx="3200400" cy="307777"/>
          </a:xfrm>
          <a:prstGeom prst="rect">
            <a:avLst/>
          </a:prstGeom>
        </p:spPr>
        <p:txBody>
          <a:bodyPr wrap="square">
            <a:spAutoFit/>
          </a:bodyPr>
          <a:lstStyle/>
          <a:p>
            <a:pPr algn="ctr">
              <a:spcAft>
                <a:spcPts val="800"/>
              </a:spcAft>
            </a:pPr>
            <a:r>
              <a:rPr lang="en-US" sz="1400" b="1" dirty="0"/>
              <a:t>Data Exploration &amp; Database setup</a:t>
            </a:r>
          </a:p>
        </p:txBody>
      </p:sp>
      <p:sp>
        <p:nvSpPr>
          <p:cNvPr id="9" name="Rectangle 8">
            <a:extLst>
              <a:ext uri="{FF2B5EF4-FFF2-40B4-BE49-F238E27FC236}">
                <a16:creationId xmlns:a16="http://schemas.microsoft.com/office/drawing/2014/main" id="{63B2B74B-55F4-4A42-439B-D1FD95FE6FCA}"/>
              </a:ext>
            </a:extLst>
          </p:cNvPr>
          <p:cNvSpPr/>
          <p:nvPr/>
        </p:nvSpPr>
        <p:spPr>
          <a:xfrm>
            <a:off x="624441" y="2918393"/>
            <a:ext cx="3200400" cy="2062103"/>
          </a:xfrm>
          <a:prstGeom prst="rect">
            <a:avLst/>
          </a:prstGeom>
        </p:spPr>
        <p:txBody>
          <a:bodyPr wrap="square">
            <a:spAutoFit/>
          </a:bodyPr>
          <a:lstStyle/>
          <a:p>
            <a:pPr marL="171450" indent="-171450">
              <a:spcAft>
                <a:spcPts val="800"/>
              </a:spcAft>
              <a:buFont typeface="Arial" panose="020B0604020202020204" pitchFamily="34" charset="0"/>
              <a:buChar char="•"/>
            </a:pPr>
            <a:r>
              <a:rPr lang="en-US" sz="1200" dirty="0"/>
              <a:t>Exploring data offered by GDELT project and formatting in order to build a data pipeline</a:t>
            </a:r>
            <a:endParaRPr lang="en-US" sz="1100" i="1" dirty="0"/>
          </a:p>
          <a:p>
            <a:pPr marL="171450" indent="-171450">
              <a:spcAft>
                <a:spcPts val="800"/>
              </a:spcAft>
              <a:buFont typeface="Arial" panose="020B0604020202020204" pitchFamily="34" charset="0"/>
              <a:buChar char="•"/>
            </a:pPr>
            <a:r>
              <a:rPr lang="en-US" sz="1200" dirty="0"/>
              <a:t>Initialize automation script for data scraping from the website.</a:t>
            </a:r>
          </a:p>
          <a:p>
            <a:pPr marL="171450" indent="-171450">
              <a:spcAft>
                <a:spcPts val="800"/>
              </a:spcAft>
              <a:buFont typeface="Arial" panose="020B0604020202020204" pitchFamily="34" charset="0"/>
              <a:buChar char="•"/>
            </a:pPr>
            <a:r>
              <a:rPr lang="en-US" sz="1200" dirty="0"/>
              <a:t>Studying datatypes of </a:t>
            </a:r>
            <a:r>
              <a:rPr lang="en-US" sz="1200" b="1" dirty="0"/>
              <a:t>over 58 attributes </a:t>
            </a:r>
            <a:r>
              <a:rPr lang="en-US" sz="1200" dirty="0"/>
              <a:t>of each news source and their properties to further clean, normalize the raw dataset</a:t>
            </a:r>
          </a:p>
          <a:p>
            <a:pPr marL="171450" indent="-171450">
              <a:spcAft>
                <a:spcPts val="800"/>
              </a:spcAft>
              <a:buFont typeface="Arial" panose="020B0604020202020204" pitchFamily="34" charset="0"/>
              <a:buChar char="•"/>
            </a:pPr>
            <a:r>
              <a:rPr lang="en-US" sz="1200" dirty="0"/>
              <a:t>Forming and uniformly updating SQL Database for both Raw and processed data</a:t>
            </a:r>
          </a:p>
        </p:txBody>
      </p:sp>
      <p:sp>
        <p:nvSpPr>
          <p:cNvPr id="16" name="Freeform: Shape 38">
            <a:extLst>
              <a:ext uri="{FF2B5EF4-FFF2-40B4-BE49-F238E27FC236}">
                <a16:creationId xmlns:a16="http://schemas.microsoft.com/office/drawing/2014/main" id="{3C487B77-0FC1-75FB-89E6-EFCBB3C101A0}"/>
              </a:ext>
            </a:extLst>
          </p:cNvPr>
          <p:cNvSpPr/>
          <p:nvPr/>
        </p:nvSpPr>
        <p:spPr>
          <a:xfrm>
            <a:off x="4600713" y="1428855"/>
            <a:ext cx="3291840" cy="588081"/>
          </a:xfrm>
          <a:custGeom>
            <a:avLst/>
            <a:gdLst>
              <a:gd name="connsiteX0" fmla="*/ 1627346 w 1628775"/>
              <a:gd name="connsiteY0" fmla="*/ 573881 h 981075"/>
              <a:gd name="connsiteX1" fmla="*/ 1627346 w 1628775"/>
              <a:gd name="connsiteY1" fmla="*/ 136684 h 981075"/>
              <a:gd name="connsiteX2" fmla="*/ 1497806 w 1628775"/>
              <a:gd name="connsiteY2" fmla="*/ 7144 h 981075"/>
              <a:gd name="connsiteX3" fmla="*/ 816769 w 1628775"/>
              <a:gd name="connsiteY3" fmla="*/ 7144 h 981075"/>
              <a:gd name="connsiteX4" fmla="*/ 135731 w 1628775"/>
              <a:gd name="connsiteY4" fmla="*/ 7144 h 981075"/>
              <a:gd name="connsiteX5" fmla="*/ 7144 w 1628775"/>
              <a:gd name="connsiteY5" fmla="*/ 136684 h 981075"/>
              <a:gd name="connsiteX6" fmla="*/ 7144 w 1628775"/>
              <a:gd name="connsiteY6" fmla="*/ 573881 h 981075"/>
              <a:gd name="connsiteX7" fmla="*/ 88106 w 1628775"/>
              <a:gd name="connsiteY7" fmla="*/ 693896 h 981075"/>
              <a:gd name="connsiteX8" fmla="*/ 769144 w 1628775"/>
              <a:gd name="connsiteY8" fmla="*/ 968216 h 981075"/>
              <a:gd name="connsiteX9" fmla="*/ 866299 w 1628775"/>
              <a:gd name="connsiteY9" fmla="*/ 968216 h 981075"/>
              <a:gd name="connsiteX10" fmla="*/ 1547336 w 1628775"/>
              <a:gd name="connsiteY10" fmla="*/ 693896 h 981075"/>
              <a:gd name="connsiteX11" fmla="*/ 1627346 w 1628775"/>
              <a:gd name="connsiteY11" fmla="*/ 573881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8775" h="981075">
                <a:moveTo>
                  <a:pt x="1627346" y="573881"/>
                </a:moveTo>
                <a:lnTo>
                  <a:pt x="1627346" y="136684"/>
                </a:lnTo>
                <a:cubicBezTo>
                  <a:pt x="1627346" y="65246"/>
                  <a:pt x="1569244" y="7144"/>
                  <a:pt x="1497806" y="7144"/>
                </a:cubicBezTo>
                <a:lnTo>
                  <a:pt x="816769" y="7144"/>
                </a:lnTo>
                <a:lnTo>
                  <a:pt x="135731" y="7144"/>
                </a:lnTo>
                <a:cubicBezTo>
                  <a:pt x="65246" y="7144"/>
                  <a:pt x="7144" y="65246"/>
                  <a:pt x="7144" y="136684"/>
                </a:cubicBezTo>
                <a:lnTo>
                  <a:pt x="7144" y="573881"/>
                </a:lnTo>
                <a:cubicBezTo>
                  <a:pt x="7144" y="626269"/>
                  <a:pt x="39529" y="673894"/>
                  <a:pt x="88106" y="693896"/>
                </a:cubicBezTo>
                <a:lnTo>
                  <a:pt x="769144" y="968216"/>
                </a:lnTo>
                <a:cubicBezTo>
                  <a:pt x="800576" y="980599"/>
                  <a:pt x="834866" y="980599"/>
                  <a:pt x="866299" y="968216"/>
                </a:cubicBezTo>
                <a:lnTo>
                  <a:pt x="1547336" y="693896"/>
                </a:lnTo>
                <a:cubicBezTo>
                  <a:pt x="1595914" y="673894"/>
                  <a:pt x="1627346" y="626269"/>
                  <a:pt x="1627346" y="573881"/>
                </a:cubicBezTo>
                <a:close/>
              </a:path>
            </a:pathLst>
          </a:custGeom>
          <a:solidFill>
            <a:schemeClr val="tx2">
              <a:lumMod val="75000"/>
            </a:schemeClr>
          </a:solidFill>
          <a:ln w="9525" cap="flat">
            <a:noFill/>
            <a:prstDash val="solid"/>
            <a:miter/>
          </a:ln>
          <a:effectLst/>
        </p:spPr>
        <p:txBody>
          <a:bodyPr rtlCol="0" anchor="ctr"/>
          <a:lstStyle/>
          <a:p>
            <a:pPr algn="ctr" defTabSz="914241">
              <a:lnSpc>
                <a:spcPts val="1733"/>
              </a:lnSpc>
              <a:defRPr/>
            </a:pPr>
            <a:r>
              <a:rPr lang="en-US" b="1" dirty="0">
                <a:solidFill>
                  <a:schemeClr val="bg1"/>
                </a:solidFill>
                <a:latin typeface="Calibri" panose="020F0502020204030204" pitchFamily="34" charset="0"/>
                <a:cs typeface="Calibri" panose="020F0502020204030204" pitchFamily="34" charset="0"/>
              </a:rPr>
              <a:t>Phase 2</a:t>
            </a:r>
          </a:p>
        </p:txBody>
      </p:sp>
      <p:sp>
        <p:nvSpPr>
          <p:cNvPr id="17" name="Rectangle 16">
            <a:extLst>
              <a:ext uri="{FF2B5EF4-FFF2-40B4-BE49-F238E27FC236}">
                <a16:creationId xmlns:a16="http://schemas.microsoft.com/office/drawing/2014/main" id="{A0A12126-D203-B19F-C737-08FE43EC5BBE}"/>
              </a:ext>
            </a:extLst>
          </p:cNvPr>
          <p:cNvSpPr/>
          <p:nvPr/>
        </p:nvSpPr>
        <p:spPr bwMode="auto">
          <a:xfrm>
            <a:off x="4600713" y="2165960"/>
            <a:ext cx="3291840" cy="3017520"/>
          </a:xfrm>
          <a:prstGeom prst="rect">
            <a:avLst/>
          </a:prstGeom>
          <a:solidFill>
            <a:schemeClr val="accent1">
              <a:lumMod val="75000"/>
              <a:alpha val="15000"/>
            </a:schemeClr>
          </a:solidFill>
          <a:ln w="6350" cap="flat" cmpd="sng" algn="ctr">
            <a:noFill/>
            <a:prstDash val="solid"/>
            <a:round/>
            <a:headEnd type="none" w="med" len="med"/>
            <a:tailEnd type="none" w="med" len="med"/>
          </a:ln>
          <a:effectLst/>
        </p:spPr>
        <p:txBody>
          <a:bodyPr vert="horz" wrap="square" lIns="121920" tIns="60960" rIns="60960" bIns="60960" numCol="1" rtlCol="0" anchor="t" anchorCtr="0" compatLnSpc="1">
            <a:prstTxWarp prst="textNoShape">
              <a:avLst/>
            </a:prstTxWarp>
          </a:bodyPr>
          <a:lstStyle/>
          <a:p>
            <a:pPr defTabSz="1219170" fontAlgn="base">
              <a:spcBef>
                <a:spcPct val="0"/>
              </a:spcBef>
              <a:spcAft>
                <a:spcPts val="600"/>
              </a:spcAft>
              <a:defRPr/>
            </a:pPr>
            <a:endParaRPr lang="en-US" sz="1300" dirty="0">
              <a:solidFill>
                <a:srgbClr val="000000"/>
              </a:solidFill>
              <a:latin typeface="Calibri" panose="020F0502020204030204" pitchFamily="34" charset="0"/>
              <a:ea typeface="ヒラギノ角ゴ Pro W3" pitchFamily="124" charset="-128"/>
              <a:cs typeface="Calibri" panose="020F0502020204030204" pitchFamily="34" charset="0"/>
            </a:endParaRPr>
          </a:p>
          <a:p>
            <a:pPr defTabSz="1219170" fontAlgn="base">
              <a:spcBef>
                <a:spcPct val="0"/>
              </a:spcBef>
              <a:spcAft>
                <a:spcPts val="600"/>
              </a:spcAft>
              <a:defRPr/>
            </a:pPr>
            <a:endParaRPr lang="en-US" sz="1300" dirty="0">
              <a:solidFill>
                <a:srgbClr val="000000"/>
              </a:solidFill>
              <a:latin typeface="Calibri" panose="020F0502020204030204" pitchFamily="34" charset="0"/>
              <a:ea typeface="ヒラギノ角ゴ Pro W3" pitchFamily="124" charset="-128"/>
              <a:cs typeface="Calibri" panose="020F0502020204030204" pitchFamily="34" charset="0"/>
            </a:endParaRPr>
          </a:p>
        </p:txBody>
      </p:sp>
      <p:cxnSp>
        <p:nvCxnSpPr>
          <p:cNvPr id="18" name="Straight Connector 17">
            <a:extLst>
              <a:ext uri="{FF2B5EF4-FFF2-40B4-BE49-F238E27FC236}">
                <a16:creationId xmlns:a16="http://schemas.microsoft.com/office/drawing/2014/main" id="{4A457DEC-07F7-18C5-E677-C6DCE59727AC}"/>
              </a:ext>
            </a:extLst>
          </p:cNvPr>
          <p:cNvCxnSpPr/>
          <p:nvPr/>
        </p:nvCxnSpPr>
        <p:spPr bwMode="auto">
          <a:xfrm>
            <a:off x="8191462" y="1498258"/>
            <a:ext cx="0" cy="3685222"/>
          </a:xfrm>
          <a:prstGeom prst="line">
            <a:avLst/>
          </a:prstGeom>
          <a:solidFill>
            <a:schemeClr val="folHlink"/>
          </a:solidFill>
          <a:ln w="6350" cap="flat" cmpd="sng" algn="ctr">
            <a:gradFill flip="none" rotWithShape="1">
              <a:gsLst>
                <a:gs pos="0">
                  <a:srgbClr val="00B0F0"/>
                </a:gs>
                <a:gs pos="37000">
                  <a:srgbClr val="0070C0"/>
                </a:gs>
                <a:gs pos="86000">
                  <a:srgbClr val="002060"/>
                </a:gs>
              </a:gsLst>
              <a:lin ang="0" scaled="1"/>
              <a:tileRect/>
            </a:gra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47D62F37-6A11-1B80-95AE-569E1B15F155}"/>
              </a:ext>
            </a:extLst>
          </p:cNvPr>
          <p:cNvSpPr/>
          <p:nvPr/>
        </p:nvSpPr>
        <p:spPr>
          <a:xfrm>
            <a:off x="4574553" y="2248943"/>
            <a:ext cx="3291839" cy="307777"/>
          </a:xfrm>
          <a:prstGeom prst="rect">
            <a:avLst/>
          </a:prstGeom>
        </p:spPr>
        <p:txBody>
          <a:bodyPr wrap="square">
            <a:spAutoFit/>
          </a:bodyPr>
          <a:lstStyle/>
          <a:p>
            <a:pPr algn="ctr">
              <a:spcAft>
                <a:spcPts val="800"/>
              </a:spcAft>
            </a:pPr>
            <a:r>
              <a:rPr lang="en-US" sz="1400" b="1" dirty="0"/>
              <a:t>Data Analysis &amp; Machine learning</a:t>
            </a:r>
          </a:p>
        </p:txBody>
      </p:sp>
      <p:sp>
        <p:nvSpPr>
          <p:cNvPr id="26" name="Freeform: Shape 38">
            <a:extLst>
              <a:ext uri="{FF2B5EF4-FFF2-40B4-BE49-F238E27FC236}">
                <a16:creationId xmlns:a16="http://schemas.microsoft.com/office/drawing/2014/main" id="{86ECF429-C30B-16C4-AAB1-C8C1F9D564E7}"/>
              </a:ext>
            </a:extLst>
          </p:cNvPr>
          <p:cNvSpPr/>
          <p:nvPr/>
        </p:nvSpPr>
        <p:spPr>
          <a:xfrm>
            <a:off x="8536064" y="1428855"/>
            <a:ext cx="3291840" cy="588081"/>
          </a:xfrm>
          <a:custGeom>
            <a:avLst/>
            <a:gdLst>
              <a:gd name="connsiteX0" fmla="*/ 1627346 w 1628775"/>
              <a:gd name="connsiteY0" fmla="*/ 573881 h 981075"/>
              <a:gd name="connsiteX1" fmla="*/ 1627346 w 1628775"/>
              <a:gd name="connsiteY1" fmla="*/ 136684 h 981075"/>
              <a:gd name="connsiteX2" fmla="*/ 1497806 w 1628775"/>
              <a:gd name="connsiteY2" fmla="*/ 7144 h 981075"/>
              <a:gd name="connsiteX3" fmla="*/ 816769 w 1628775"/>
              <a:gd name="connsiteY3" fmla="*/ 7144 h 981075"/>
              <a:gd name="connsiteX4" fmla="*/ 135731 w 1628775"/>
              <a:gd name="connsiteY4" fmla="*/ 7144 h 981075"/>
              <a:gd name="connsiteX5" fmla="*/ 7144 w 1628775"/>
              <a:gd name="connsiteY5" fmla="*/ 136684 h 981075"/>
              <a:gd name="connsiteX6" fmla="*/ 7144 w 1628775"/>
              <a:gd name="connsiteY6" fmla="*/ 573881 h 981075"/>
              <a:gd name="connsiteX7" fmla="*/ 88106 w 1628775"/>
              <a:gd name="connsiteY7" fmla="*/ 693896 h 981075"/>
              <a:gd name="connsiteX8" fmla="*/ 769144 w 1628775"/>
              <a:gd name="connsiteY8" fmla="*/ 968216 h 981075"/>
              <a:gd name="connsiteX9" fmla="*/ 866299 w 1628775"/>
              <a:gd name="connsiteY9" fmla="*/ 968216 h 981075"/>
              <a:gd name="connsiteX10" fmla="*/ 1547336 w 1628775"/>
              <a:gd name="connsiteY10" fmla="*/ 693896 h 981075"/>
              <a:gd name="connsiteX11" fmla="*/ 1627346 w 1628775"/>
              <a:gd name="connsiteY11" fmla="*/ 573881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8775" h="981075">
                <a:moveTo>
                  <a:pt x="1627346" y="573881"/>
                </a:moveTo>
                <a:lnTo>
                  <a:pt x="1627346" y="136684"/>
                </a:lnTo>
                <a:cubicBezTo>
                  <a:pt x="1627346" y="65246"/>
                  <a:pt x="1569244" y="7144"/>
                  <a:pt x="1497806" y="7144"/>
                </a:cubicBezTo>
                <a:lnTo>
                  <a:pt x="816769" y="7144"/>
                </a:lnTo>
                <a:lnTo>
                  <a:pt x="135731" y="7144"/>
                </a:lnTo>
                <a:cubicBezTo>
                  <a:pt x="65246" y="7144"/>
                  <a:pt x="7144" y="65246"/>
                  <a:pt x="7144" y="136684"/>
                </a:cubicBezTo>
                <a:lnTo>
                  <a:pt x="7144" y="573881"/>
                </a:lnTo>
                <a:cubicBezTo>
                  <a:pt x="7144" y="626269"/>
                  <a:pt x="39529" y="673894"/>
                  <a:pt x="88106" y="693896"/>
                </a:cubicBezTo>
                <a:lnTo>
                  <a:pt x="769144" y="968216"/>
                </a:lnTo>
                <a:cubicBezTo>
                  <a:pt x="800576" y="980599"/>
                  <a:pt x="834866" y="980599"/>
                  <a:pt x="866299" y="968216"/>
                </a:cubicBezTo>
                <a:lnTo>
                  <a:pt x="1547336" y="693896"/>
                </a:lnTo>
                <a:cubicBezTo>
                  <a:pt x="1595914" y="673894"/>
                  <a:pt x="1627346" y="626269"/>
                  <a:pt x="1627346" y="573881"/>
                </a:cubicBezTo>
                <a:close/>
              </a:path>
            </a:pathLst>
          </a:custGeom>
          <a:solidFill>
            <a:schemeClr val="tx2">
              <a:lumMod val="75000"/>
            </a:schemeClr>
          </a:solidFill>
          <a:ln w="9525" cap="flat">
            <a:noFill/>
            <a:prstDash val="solid"/>
            <a:miter/>
          </a:ln>
          <a:effectLst/>
        </p:spPr>
        <p:txBody>
          <a:bodyPr rtlCol="0" anchor="ctr"/>
          <a:lstStyle/>
          <a:p>
            <a:pPr algn="ctr" defTabSz="914241">
              <a:lnSpc>
                <a:spcPts val="1733"/>
              </a:lnSpc>
              <a:defRPr/>
            </a:pPr>
            <a:r>
              <a:rPr lang="en-US" b="1" dirty="0">
                <a:solidFill>
                  <a:schemeClr val="bg1"/>
                </a:solidFill>
                <a:latin typeface="Calibri" panose="020F0502020204030204" pitchFamily="34" charset="0"/>
                <a:cs typeface="Calibri" panose="020F0502020204030204" pitchFamily="34" charset="0"/>
              </a:rPr>
              <a:t>Phase 3</a:t>
            </a:r>
          </a:p>
        </p:txBody>
      </p:sp>
      <p:sp>
        <p:nvSpPr>
          <p:cNvPr id="27" name="Rectangle 26">
            <a:extLst>
              <a:ext uri="{FF2B5EF4-FFF2-40B4-BE49-F238E27FC236}">
                <a16:creationId xmlns:a16="http://schemas.microsoft.com/office/drawing/2014/main" id="{319A7BA8-A46B-0B64-9C53-D4F28888FE40}"/>
              </a:ext>
            </a:extLst>
          </p:cNvPr>
          <p:cNvSpPr/>
          <p:nvPr/>
        </p:nvSpPr>
        <p:spPr bwMode="auto">
          <a:xfrm>
            <a:off x="8536064" y="2165960"/>
            <a:ext cx="3291840" cy="3017520"/>
          </a:xfrm>
          <a:prstGeom prst="rect">
            <a:avLst/>
          </a:prstGeom>
          <a:solidFill>
            <a:schemeClr val="accent1">
              <a:lumMod val="75000"/>
              <a:alpha val="15000"/>
            </a:schemeClr>
          </a:solidFill>
          <a:ln w="6350" cap="flat" cmpd="sng" algn="ctr">
            <a:noFill/>
            <a:prstDash val="solid"/>
            <a:round/>
            <a:headEnd type="none" w="med" len="med"/>
            <a:tailEnd type="none" w="med" len="med"/>
          </a:ln>
          <a:effectLst/>
        </p:spPr>
        <p:txBody>
          <a:bodyPr vert="horz" wrap="square" lIns="121920" tIns="60960" rIns="60960" bIns="60960" numCol="1" rtlCol="0" anchor="t" anchorCtr="0" compatLnSpc="1">
            <a:prstTxWarp prst="textNoShape">
              <a:avLst/>
            </a:prstTxWarp>
          </a:bodyPr>
          <a:lstStyle/>
          <a:p>
            <a:pPr defTabSz="1219170" fontAlgn="base">
              <a:spcBef>
                <a:spcPct val="0"/>
              </a:spcBef>
              <a:spcAft>
                <a:spcPts val="600"/>
              </a:spcAft>
              <a:defRPr/>
            </a:pPr>
            <a:endParaRPr lang="en-US" sz="1300" dirty="0">
              <a:solidFill>
                <a:srgbClr val="000000"/>
              </a:solidFill>
              <a:latin typeface="Calibri" panose="020F0502020204030204" pitchFamily="34" charset="0"/>
              <a:ea typeface="ヒラギノ角ゴ Pro W3" pitchFamily="124" charset="-128"/>
              <a:cs typeface="Calibri" panose="020F0502020204030204" pitchFamily="34" charset="0"/>
            </a:endParaRPr>
          </a:p>
          <a:p>
            <a:pPr defTabSz="1219170" fontAlgn="base">
              <a:spcBef>
                <a:spcPct val="0"/>
              </a:spcBef>
              <a:spcAft>
                <a:spcPts val="600"/>
              </a:spcAft>
              <a:defRPr/>
            </a:pPr>
            <a:endParaRPr lang="en-US" sz="1300" dirty="0">
              <a:solidFill>
                <a:srgbClr val="000000"/>
              </a:solidFill>
              <a:latin typeface="Calibri" panose="020F0502020204030204" pitchFamily="34" charset="0"/>
              <a:ea typeface="ヒラギノ角ゴ Pro W3" pitchFamily="124" charset="-128"/>
              <a:cs typeface="Calibri" panose="020F0502020204030204" pitchFamily="34" charset="0"/>
            </a:endParaRPr>
          </a:p>
        </p:txBody>
      </p:sp>
      <p:sp>
        <p:nvSpPr>
          <p:cNvPr id="28" name="Rectangle 27">
            <a:extLst>
              <a:ext uri="{FF2B5EF4-FFF2-40B4-BE49-F238E27FC236}">
                <a16:creationId xmlns:a16="http://schemas.microsoft.com/office/drawing/2014/main" id="{B6E1DD24-B2DE-EA19-296B-75129304658C}"/>
              </a:ext>
            </a:extLst>
          </p:cNvPr>
          <p:cNvSpPr/>
          <p:nvPr/>
        </p:nvSpPr>
        <p:spPr>
          <a:xfrm>
            <a:off x="8581784" y="2263613"/>
            <a:ext cx="3200400" cy="523220"/>
          </a:xfrm>
          <a:prstGeom prst="rect">
            <a:avLst/>
          </a:prstGeom>
        </p:spPr>
        <p:txBody>
          <a:bodyPr wrap="square">
            <a:spAutoFit/>
          </a:bodyPr>
          <a:lstStyle/>
          <a:p>
            <a:pPr algn="ctr">
              <a:spcAft>
                <a:spcPts val="800"/>
              </a:spcAft>
            </a:pPr>
            <a:r>
              <a:rPr lang="en-US" sz="1400" b="1" dirty="0"/>
              <a:t>Data Visualization, Report Generation &amp; Conclusion</a:t>
            </a:r>
          </a:p>
        </p:txBody>
      </p:sp>
      <p:sp>
        <p:nvSpPr>
          <p:cNvPr id="29" name="Rectangle 28">
            <a:extLst>
              <a:ext uri="{FF2B5EF4-FFF2-40B4-BE49-F238E27FC236}">
                <a16:creationId xmlns:a16="http://schemas.microsoft.com/office/drawing/2014/main" id="{A0482086-5F5D-A0D3-2D23-2D0B9ECF7997}"/>
              </a:ext>
            </a:extLst>
          </p:cNvPr>
          <p:cNvSpPr/>
          <p:nvPr/>
        </p:nvSpPr>
        <p:spPr>
          <a:xfrm>
            <a:off x="8581784" y="2918393"/>
            <a:ext cx="3200400" cy="1692771"/>
          </a:xfrm>
          <a:prstGeom prst="rect">
            <a:avLst/>
          </a:prstGeom>
        </p:spPr>
        <p:txBody>
          <a:bodyPr wrap="square">
            <a:spAutoFit/>
          </a:bodyPr>
          <a:lstStyle/>
          <a:p>
            <a:pPr marL="171450" indent="-171450">
              <a:spcAft>
                <a:spcPts val="800"/>
              </a:spcAft>
              <a:buFont typeface="Arial" panose="020B0604020202020204" pitchFamily="34" charset="0"/>
              <a:buChar char="•"/>
            </a:pPr>
            <a:r>
              <a:rPr lang="en-US" sz="1200" dirty="0"/>
              <a:t>Geographical charts and summary reports formation from highly processed data received from phase 2 </a:t>
            </a:r>
          </a:p>
          <a:p>
            <a:pPr marL="171450" indent="-171450">
              <a:spcAft>
                <a:spcPts val="800"/>
              </a:spcAft>
              <a:buFont typeface="Arial" panose="020B0604020202020204" pitchFamily="34" charset="0"/>
              <a:buChar char="•"/>
            </a:pPr>
            <a:r>
              <a:rPr lang="en-US" sz="1200" dirty="0"/>
              <a:t>Top &amp; trending News broadcast over period of </a:t>
            </a:r>
            <a:r>
              <a:rPr lang="en-US" sz="1200" b="1" dirty="0"/>
              <a:t>24 hrs., 5 days, 10 days</a:t>
            </a:r>
            <a:r>
              <a:rPr lang="en-US" sz="1200" dirty="0"/>
              <a:t>.</a:t>
            </a:r>
          </a:p>
          <a:p>
            <a:pPr marL="171450" indent="-171450">
              <a:spcAft>
                <a:spcPts val="800"/>
              </a:spcAft>
              <a:buFont typeface="Arial" panose="020B0604020202020204" pitchFamily="34" charset="0"/>
              <a:buChar char="•"/>
            </a:pPr>
            <a:r>
              <a:rPr lang="en-US" sz="1200" dirty="0">
                <a:solidFill>
                  <a:schemeClr val="dk1"/>
                </a:solidFill>
              </a:rPr>
              <a:t>Final Dashboard generation and conclusion.</a:t>
            </a:r>
            <a:endParaRPr lang="en-US" sz="1200" dirty="0"/>
          </a:p>
          <a:p>
            <a:pPr marL="171450" indent="-171450">
              <a:spcAft>
                <a:spcPts val="800"/>
              </a:spcAft>
              <a:buFont typeface="Arial" panose="020B0604020202020204" pitchFamily="34" charset="0"/>
              <a:buChar char="•"/>
            </a:pPr>
            <a:endParaRPr lang="en-US" sz="1200" dirty="0"/>
          </a:p>
        </p:txBody>
      </p:sp>
      <p:sp>
        <p:nvSpPr>
          <p:cNvPr id="34" name="Rectangle 33">
            <a:extLst>
              <a:ext uri="{FF2B5EF4-FFF2-40B4-BE49-F238E27FC236}">
                <a16:creationId xmlns:a16="http://schemas.microsoft.com/office/drawing/2014/main" id="{1ACC8FDF-AF8F-3239-649C-E6BD69ADB7C1}"/>
              </a:ext>
            </a:extLst>
          </p:cNvPr>
          <p:cNvSpPr/>
          <p:nvPr/>
        </p:nvSpPr>
        <p:spPr>
          <a:xfrm>
            <a:off x="4634303" y="2918392"/>
            <a:ext cx="3200400" cy="1959511"/>
          </a:xfrm>
          <a:prstGeom prst="rect">
            <a:avLst/>
          </a:prstGeom>
        </p:spPr>
        <p:txBody>
          <a:bodyPr wrap="square">
            <a:spAutoFit/>
          </a:bodyPr>
          <a:lstStyle/>
          <a:p>
            <a:pPr marL="171450" indent="-171450">
              <a:spcAft>
                <a:spcPts val="800"/>
              </a:spcAft>
              <a:buFont typeface="Arial" panose="020B0604020202020204" pitchFamily="34" charset="0"/>
              <a:buChar char="•"/>
            </a:pPr>
            <a:r>
              <a:rPr lang="en-US" sz="1200" dirty="0"/>
              <a:t>Analyzing key attributes such as Average tone, event type, Goldstein scale for each news to gain valuable insights</a:t>
            </a:r>
          </a:p>
          <a:p>
            <a:pPr marL="171450" indent="-171450">
              <a:spcAft>
                <a:spcPts val="800"/>
              </a:spcAft>
              <a:buFont typeface="Arial" panose="020B0604020202020204" pitchFamily="34" charset="0"/>
              <a:buChar char="•"/>
            </a:pPr>
            <a:r>
              <a:rPr lang="en-US" sz="1200" dirty="0"/>
              <a:t>Segregation of </a:t>
            </a:r>
            <a:r>
              <a:rPr lang="en-US" sz="1200" b="1" dirty="0"/>
              <a:t>Conflict, Contagion &amp; Climate </a:t>
            </a:r>
            <a:r>
              <a:rPr lang="en-US" sz="1200" dirty="0"/>
              <a:t>news type in order of most trending and importance using algorithm</a:t>
            </a:r>
          </a:p>
          <a:p>
            <a:pPr marL="171450" indent="-171450">
              <a:spcAft>
                <a:spcPts val="800"/>
              </a:spcAft>
              <a:buFont typeface="Arial" panose="020B0604020202020204" pitchFamily="34" charset="0"/>
              <a:buChar char="•"/>
            </a:pPr>
            <a:r>
              <a:rPr lang="en-US" sz="1200" dirty="0"/>
              <a:t>Machine Learning procedures such as Text Analysis, Image classification over the news for better recommendations.</a:t>
            </a:r>
          </a:p>
        </p:txBody>
      </p:sp>
      <p:sp>
        <p:nvSpPr>
          <p:cNvPr id="35" name="Title 1">
            <a:extLst>
              <a:ext uri="{FF2B5EF4-FFF2-40B4-BE49-F238E27FC236}">
                <a16:creationId xmlns:a16="http://schemas.microsoft.com/office/drawing/2014/main" id="{BF43A914-8706-5880-8F0A-A9643E3EAC2E}"/>
              </a:ext>
            </a:extLst>
          </p:cNvPr>
          <p:cNvSpPr>
            <a:spLocks noGrp="1"/>
          </p:cNvSpPr>
          <p:nvPr>
            <p:ph type="title"/>
          </p:nvPr>
        </p:nvSpPr>
        <p:spPr>
          <a:xfrm>
            <a:off x="373322" y="395275"/>
            <a:ext cx="3667831" cy="432000"/>
          </a:xfrm>
        </p:spPr>
        <p:txBody>
          <a:bodyPr>
            <a:normAutofit fontScale="90000"/>
          </a:bodyPr>
          <a:lstStyle/>
          <a:p>
            <a:r>
              <a:rPr lang="en-US" dirty="0">
                <a:solidFill>
                  <a:schemeClr val="bg1"/>
                </a:solidFill>
              </a:rPr>
              <a:t>Project Overview</a:t>
            </a:r>
            <a:endParaRPr lang="en-IN" dirty="0">
              <a:solidFill>
                <a:schemeClr val="bg1"/>
              </a:solidFill>
            </a:endParaRPr>
          </a:p>
        </p:txBody>
      </p:sp>
      <p:pic>
        <p:nvPicPr>
          <p:cNvPr id="36" name="Graphic 35" descr="Magnifying glass with solid fill">
            <a:extLst>
              <a:ext uri="{FF2B5EF4-FFF2-40B4-BE49-F238E27FC236}">
                <a16:creationId xmlns:a16="http://schemas.microsoft.com/office/drawing/2014/main" id="{92E92C49-7CCB-9CEC-B9C9-6D90FC86FF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7375" y="5391150"/>
            <a:ext cx="724454" cy="724454"/>
          </a:xfrm>
          <a:prstGeom prst="rect">
            <a:avLst/>
          </a:prstGeom>
        </p:spPr>
      </p:pic>
      <p:pic>
        <p:nvPicPr>
          <p:cNvPr id="37" name="Graphic 36" descr="Brain in head with solid fill">
            <a:extLst>
              <a:ext uri="{FF2B5EF4-FFF2-40B4-BE49-F238E27FC236}">
                <a16:creationId xmlns:a16="http://schemas.microsoft.com/office/drawing/2014/main" id="{CD4F2F27-CF28-2206-7261-2568152106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12520" y="5391150"/>
            <a:ext cx="724454" cy="724454"/>
          </a:xfrm>
          <a:prstGeom prst="rect">
            <a:avLst/>
          </a:prstGeom>
        </p:spPr>
      </p:pic>
      <p:pic>
        <p:nvPicPr>
          <p:cNvPr id="38" name="Graphic 37" descr="Database with solid fill">
            <a:extLst>
              <a:ext uri="{FF2B5EF4-FFF2-40B4-BE49-F238E27FC236}">
                <a16:creationId xmlns:a16="http://schemas.microsoft.com/office/drawing/2014/main" id="{B4FB2E08-4376-5176-5D03-F9BA0DE2B6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230" y="5391150"/>
            <a:ext cx="724454" cy="724454"/>
          </a:xfrm>
          <a:prstGeom prst="rect">
            <a:avLst/>
          </a:prstGeom>
        </p:spPr>
      </p:pic>
      <p:sp>
        <p:nvSpPr>
          <p:cNvPr id="40" name="Rectangle: Rounded Corners 39">
            <a:extLst>
              <a:ext uri="{FF2B5EF4-FFF2-40B4-BE49-F238E27FC236}">
                <a16:creationId xmlns:a16="http://schemas.microsoft.com/office/drawing/2014/main" id="{23D930EA-EDF1-774F-C6DA-9CD0ED52116D}"/>
              </a:ext>
            </a:extLst>
          </p:cNvPr>
          <p:cNvSpPr/>
          <p:nvPr/>
        </p:nvSpPr>
        <p:spPr>
          <a:xfrm>
            <a:off x="949688" y="5356646"/>
            <a:ext cx="2539827" cy="78536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4972E51B-9B9F-EF5C-7A8B-227591FF3817}"/>
              </a:ext>
            </a:extLst>
          </p:cNvPr>
          <p:cNvSpPr/>
          <p:nvPr/>
        </p:nvSpPr>
        <p:spPr>
          <a:xfrm>
            <a:off x="4976719" y="5356645"/>
            <a:ext cx="2539827" cy="78536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559F2C71-6F52-7B87-06FD-8F082F65C574}"/>
              </a:ext>
            </a:extLst>
          </p:cNvPr>
          <p:cNvSpPr/>
          <p:nvPr/>
        </p:nvSpPr>
        <p:spPr>
          <a:xfrm>
            <a:off x="9003750" y="5356644"/>
            <a:ext cx="2539827" cy="78536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Graphic 42" descr="Processor with solid fill">
            <a:extLst>
              <a:ext uri="{FF2B5EF4-FFF2-40B4-BE49-F238E27FC236}">
                <a16:creationId xmlns:a16="http://schemas.microsoft.com/office/drawing/2014/main" id="{ED96E98A-064C-80B6-C0B5-BF7C72FD6E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0201" y="5401315"/>
            <a:ext cx="712863" cy="712863"/>
          </a:xfrm>
          <a:prstGeom prst="rect">
            <a:avLst/>
          </a:prstGeom>
        </p:spPr>
      </p:pic>
      <p:pic>
        <p:nvPicPr>
          <p:cNvPr id="44" name="Graphic 43" descr="Abacus with solid fill">
            <a:extLst>
              <a:ext uri="{FF2B5EF4-FFF2-40B4-BE49-F238E27FC236}">
                <a16:creationId xmlns:a16="http://schemas.microsoft.com/office/drawing/2014/main" id="{3F9C8C82-FD80-2489-5B93-E308460A0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70690" y="5402741"/>
            <a:ext cx="712863" cy="712863"/>
          </a:xfrm>
          <a:prstGeom prst="rect">
            <a:avLst/>
          </a:prstGeom>
        </p:spPr>
      </p:pic>
      <p:pic>
        <p:nvPicPr>
          <p:cNvPr id="45" name="Graphic 44" descr="Remote learning science with solid fill">
            <a:extLst>
              <a:ext uri="{FF2B5EF4-FFF2-40B4-BE49-F238E27FC236}">
                <a16:creationId xmlns:a16="http://schemas.microsoft.com/office/drawing/2014/main" id="{47AA1C9E-F649-63D6-6320-3ECEC03C76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09712" y="5397710"/>
            <a:ext cx="712863" cy="712863"/>
          </a:xfrm>
          <a:prstGeom prst="rect">
            <a:avLst/>
          </a:prstGeom>
        </p:spPr>
      </p:pic>
      <p:pic>
        <p:nvPicPr>
          <p:cNvPr id="46" name="Graphic 45" descr="Blog with solid fill">
            <a:extLst>
              <a:ext uri="{FF2B5EF4-FFF2-40B4-BE49-F238E27FC236}">
                <a16:creationId xmlns:a16="http://schemas.microsoft.com/office/drawing/2014/main" id="{5A1A3CA5-072A-0C1B-CE90-7FC647527C9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57862" y="5418153"/>
            <a:ext cx="712537" cy="712537"/>
          </a:xfrm>
          <a:prstGeom prst="rect">
            <a:avLst/>
          </a:prstGeom>
        </p:spPr>
      </p:pic>
      <p:pic>
        <p:nvPicPr>
          <p:cNvPr id="47" name="Graphic 46" descr="Bullseye with solid fill">
            <a:extLst>
              <a:ext uri="{FF2B5EF4-FFF2-40B4-BE49-F238E27FC236}">
                <a16:creationId xmlns:a16="http://schemas.microsoft.com/office/drawing/2014/main" id="{1846B9FB-51FF-30B5-8106-299091B25E8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23083" y="5401477"/>
            <a:ext cx="712537" cy="712537"/>
          </a:xfrm>
          <a:prstGeom prst="rect">
            <a:avLst/>
          </a:prstGeom>
        </p:spPr>
      </p:pic>
      <p:pic>
        <p:nvPicPr>
          <p:cNvPr id="48" name="Graphic 47" descr="Bar chart with solid fill">
            <a:extLst>
              <a:ext uri="{FF2B5EF4-FFF2-40B4-BE49-F238E27FC236}">
                <a16:creationId xmlns:a16="http://schemas.microsoft.com/office/drawing/2014/main" id="{A8D696F3-B70D-1EDE-F50A-609BD2D2DCF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78356" y="5391150"/>
            <a:ext cx="712537" cy="712537"/>
          </a:xfrm>
          <a:prstGeom prst="rect">
            <a:avLst/>
          </a:prstGeom>
        </p:spPr>
      </p:pic>
      <p:sp>
        <p:nvSpPr>
          <p:cNvPr id="51" name="Arrow: Right 50">
            <a:extLst>
              <a:ext uri="{FF2B5EF4-FFF2-40B4-BE49-F238E27FC236}">
                <a16:creationId xmlns:a16="http://schemas.microsoft.com/office/drawing/2014/main" id="{AE035BC4-9C5B-449B-2FB1-C708FF849B73}"/>
              </a:ext>
            </a:extLst>
          </p:cNvPr>
          <p:cNvSpPr/>
          <p:nvPr/>
        </p:nvSpPr>
        <p:spPr>
          <a:xfrm>
            <a:off x="3680038" y="5695060"/>
            <a:ext cx="1106157" cy="196353"/>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Arrow: Right 51">
            <a:extLst>
              <a:ext uri="{FF2B5EF4-FFF2-40B4-BE49-F238E27FC236}">
                <a16:creationId xmlns:a16="http://schemas.microsoft.com/office/drawing/2014/main" id="{73496576-9E5A-0B8D-8750-F26EB0A3B28F}"/>
              </a:ext>
            </a:extLst>
          </p:cNvPr>
          <p:cNvSpPr/>
          <p:nvPr/>
        </p:nvSpPr>
        <p:spPr>
          <a:xfrm>
            <a:off x="7706085" y="5667954"/>
            <a:ext cx="1106157" cy="196353"/>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8659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0870CC0C-BCE5-9A3C-7799-E3A51E5829C3}"/>
              </a:ext>
            </a:extLst>
          </p:cNvPr>
          <p:cNvSpPr/>
          <p:nvPr/>
        </p:nvSpPr>
        <p:spPr>
          <a:xfrm>
            <a:off x="2124076" y="5234635"/>
            <a:ext cx="9993026" cy="1572439"/>
          </a:xfrm>
          <a:prstGeom prst="rect">
            <a:avLst/>
          </a:prstGeom>
          <a:solidFill>
            <a:schemeClr val="accent4">
              <a:lumMod val="20000"/>
              <a:lumOff val="8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1F68DF13-2351-EB21-3A12-7D8EC31BB904}"/>
              </a:ext>
            </a:extLst>
          </p:cNvPr>
          <p:cNvSpPr/>
          <p:nvPr/>
        </p:nvSpPr>
        <p:spPr>
          <a:xfrm>
            <a:off x="2232357" y="2734574"/>
            <a:ext cx="8046419" cy="2406769"/>
          </a:xfrm>
          <a:prstGeom prst="rect">
            <a:avLst/>
          </a:prstGeom>
          <a:solidFill>
            <a:schemeClr val="accent4">
              <a:lumMod val="20000"/>
              <a:lumOff val="8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picture containing text, clock, gauge&#10;&#10;Description automatically generated">
            <a:extLst>
              <a:ext uri="{FF2B5EF4-FFF2-40B4-BE49-F238E27FC236}">
                <a16:creationId xmlns:a16="http://schemas.microsoft.com/office/drawing/2014/main" id="{6FC2AD72-42D1-029B-4916-8ECF382C7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247" y="5601288"/>
            <a:ext cx="2175014" cy="425003"/>
          </a:xfrm>
          <a:prstGeom prst="rect">
            <a:avLst/>
          </a:prstGeom>
        </p:spPr>
      </p:pic>
      <p:pic>
        <p:nvPicPr>
          <p:cNvPr id="11" name="Picture 10" descr="Background pattern&#10;&#10;Description automatically generated with low confidence">
            <a:extLst>
              <a:ext uri="{FF2B5EF4-FFF2-40B4-BE49-F238E27FC236}">
                <a16:creationId xmlns:a16="http://schemas.microsoft.com/office/drawing/2014/main" id="{2E784D55-7E64-5C55-1553-6011928D8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192" y="914283"/>
            <a:ext cx="574729" cy="593138"/>
          </a:xfrm>
          <a:prstGeom prst="rect">
            <a:avLst/>
          </a:prstGeom>
        </p:spPr>
      </p:pic>
      <p:pic>
        <p:nvPicPr>
          <p:cNvPr id="13" name="Picture 12" descr="Logo&#10;&#10;Description automatically generated">
            <a:extLst>
              <a:ext uri="{FF2B5EF4-FFF2-40B4-BE49-F238E27FC236}">
                <a16:creationId xmlns:a16="http://schemas.microsoft.com/office/drawing/2014/main" id="{2463EC50-3AAD-E7FD-0D92-F3915AA20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590" y="913105"/>
            <a:ext cx="790849" cy="593137"/>
          </a:xfrm>
          <a:prstGeom prst="rect">
            <a:avLst/>
          </a:prstGeom>
        </p:spPr>
      </p:pic>
      <p:pic>
        <p:nvPicPr>
          <p:cNvPr id="17" name="Picture 16" descr="Icon">
            <a:extLst>
              <a:ext uri="{FF2B5EF4-FFF2-40B4-BE49-F238E27FC236}">
                <a16:creationId xmlns:a16="http://schemas.microsoft.com/office/drawing/2014/main" id="{3D3EFDF6-726E-FAA0-FB83-663517E9F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084" y="914283"/>
            <a:ext cx="549979" cy="549979"/>
          </a:xfrm>
          <a:prstGeom prst="rect">
            <a:avLst/>
          </a:prstGeom>
        </p:spPr>
      </p:pic>
      <p:pic>
        <p:nvPicPr>
          <p:cNvPr id="22" name="Picture 21" descr="Background pattern&#10;&#10;Description automatically generated with low confidence">
            <a:extLst>
              <a:ext uri="{FF2B5EF4-FFF2-40B4-BE49-F238E27FC236}">
                <a16:creationId xmlns:a16="http://schemas.microsoft.com/office/drawing/2014/main" id="{88753823-A635-C68D-8E48-BB81B0E1E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0864" y="942236"/>
            <a:ext cx="574729" cy="593138"/>
          </a:xfrm>
          <a:prstGeom prst="rect">
            <a:avLst/>
          </a:prstGeom>
        </p:spPr>
      </p:pic>
      <p:pic>
        <p:nvPicPr>
          <p:cNvPr id="25" name="Picture 24" descr="Logo&#10;&#10;Description automatically generated">
            <a:extLst>
              <a:ext uri="{FF2B5EF4-FFF2-40B4-BE49-F238E27FC236}">
                <a16:creationId xmlns:a16="http://schemas.microsoft.com/office/drawing/2014/main" id="{AFF8200A-0D1E-012F-2570-A438A9034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6885" y="958312"/>
            <a:ext cx="790849" cy="593137"/>
          </a:xfrm>
          <a:prstGeom prst="rect">
            <a:avLst/>
          </a:prstGeom>
        </p:spPr>
      </p:pic>
      <p:cxnSp>
        <p:nvCxnSpPr>
          <p:cNvPr id="34" name="Straight Arrow Connector 33">
            <a:extLst>
              <a:ext uri="{FF2B5EF4-FFF2-40B4-BE49-F238E27FC236}">
                <a16:creationId xmlns:a16="http://schemas.microsoft.com/office/drawing/2014/main" id="{99D360BE-90DB-5DDE-9DDB-666F1C8EEC73}"/>
              </a:ext>
            </a:extLst>
          </p:cNvPr>
          <p:cNvCxnSpPr>
            <a:cxnSpLocks/>
          </p:cNvCxnSpPr>
          <p:nvPr/>
        </p:nvCxnSpPr>
        <p:spPr>
          <a:xfrm>
            <a:off x="3026614" y="1189273"/>
            <a:ext cx="638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text, nature">
            <a:extLst>
              <a:ext uri="{FF2B5EF4-FFF2-40B4-BE49-F238E27FC236}">
                <a16:creationId xmlns:a16="http://schemas.microsoft.com/office/drawing/2014/main" id="{1B6C3C86-70E7-4A5C-0D46-74AFB87EE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6505" y="942236"/>
            <a:ext cx="966408" cy="479942"/>
          </a:xfrm>
          <a:prstGeom prst="rect">
            <a:avLst/>
          </a:prstGeom>
        </p:spPr>
      </p:pic>
      <p:cxnSp>
        <p:nvCxnSpPr>
          <p:cNvPr id="49" name="Straight Arrow Connector 48">
            <a:extLst>
              <a:ext uri="{FF2B5EF4-FFF2-40B4-BE49-F238E27FC236}">
                <a16:creationId xmlns:a16="http://schemas.microsoft.com/office/drawing/2014/main" id="{64BCB594-27A5-EC3D-F857-8B6F4FAFC688}"/>
              </a:ext>
            </a:extLst>
          </p:cNvPr>
          <p:cNvCxnSpPr>
            <a:cxnSpLocks/>
          </p:cNvCxnSpPr>
          <p:nvPr/>
        </p:nvCxnSpPr>
        <p:spPr>
          <a:xfrm>
            <a:off x="4395338" y="1189272"/>
            <a:ext cx="638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1002372-E35E-F5F1-874D-45787DB41A8F}"/>
              </a:ext>
            </a:extLst>
          </p:cNvPr>
          <p:cNvCxnSpPr>
            <a:cxnSpLocks/>
          </p:cNvCxnSpPr>
          <p:nvPr/>
        </p:nvCxnSpPr>
        <p:spPr>
          <a:xfrm>
            <a:off x="5764062" y="1189271"/>
            <a:ext cx="638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EE8C18D-9A4D-594C-9CD3-8C62BD5268B2}"/>
              </a:ext>
            </a:extLst>
          </p:cNvPr>
          <p:cNvCxnSpPr>
            <a:cxnSpLocks/>
          </p:cNvCxnSpPr>
          <p:nvPr/>
        </p:nvCxnSpPr>
        <p:spPr>
          <a:xfrm>
            <a:off x="7431835" y="1224451"/>
            <a:ext cx="638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1159083-E64E-1521-99AE-C7C4BE8FF760}"/>
              </a:ext>
            </a:extLst>
          </p:cNvPr>
          <p:cNvCxnSpPr>
            <a:cxnSpLocks/>
          </p:cNvCxnSpPr>
          <p:nvPr/>
        </p:nvCxnSpPr>
        <p:spPr>
          <a:xfrm>
            <a:off x="8812062" y="1254881"/>
            <a:ext cx="638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9606E41-0035-EE36-5298-BEE6A3E9E83E}"/>
              </a:ext>
            </a:extLst>
          </p:cNvPr>
          <p:cNvSpPr txBox="1"/>
          <p:nvPr/>
        </p:nvSpPr>
        <p:spPr>
          <a:xfrm>
            <a:off x="1956505" y="1613140"/>
            <a:ext cx="966408" cy="707886"/>
          </a:xfrm>
          <a:prstGeom prst="rect">
            <a:avLst/>
          </a:prstGeom>
          <a:noFill/>
        </p:spPr>
        <p:txBody>
          <a:bodyPr wrap="square" rtlCol="0">
            <a:spAutoFit/>
          </a:bodyPr>
          <a:lstStyle/>
          <a:p>
            <a:r>
              <a:rPr lang="en-US" sz="1000" dirty="0"/>
              <a:t>GDELT Database with most updated records</a:t>
            </a:r>
            <a:endParaRPr lang="en-IN" sz="1000" dirty="0"/>
          </a:p>
        </p:txBody>
      </p:sp>
      <p:sp>
        <p:nvSpPr>
          <p:cNvPr id="55" name="TextBox 54">
            <a:extLst>
              <a:ext uri="{FF2B5EF4-FFF2-40B4-BE49-F238E27FC236}">
                <a16:creationId xmlns:a16="http://schemas.microsoft.com/office/drawing/2014/main" id="{20065A77-D242-E94F-4427-A619FDD5CCD1}"/>
              </a:ext>
            </a:extLst>
          </p:cNvPr>
          <p:cNvSpPr txBox="1"/>
          <p:nvPr/>
        </p:nvSpPr>
        <p:spPr>
          <a:xfrm>
            <a:off x="3664968" y="1613140"/>
            <a:ext cx="966408" cy="861774"/>
          </a:xfrm>
          <a:prstGeom prst="rect">
            <a:avLst/>
          </a:prstGeom>
          <a:noFill/>
        </p:spPr>
        <p:txBody>
          <a:bodyPr wrap="square" rtlCol="0">
            <a:spAutoFit/>
          </a:bodyPr>
          <a:lstStyle/>
          <a:p>
            <a:r>
              <a:rPr lang="en-US" sz="1000" dirty="0"/>
              <a:t>CSV format data stretching over 80k-100k rows for every single day</a:t>
            </a:r>
            <a:endParaRPr lang="en-IN" sz="1000" dirty="0"/>
          </a:p>
        </p:txBody>
      </p:sp>
      <p:sp>
        <p:nvSpPr>
          <p:cNvPr id="56" name="TextBox 55">
            <a:extLst>
              <a:ext uri="{FF2B5EF4-FFF2-40B4-BE49-F238E27FC236}">
                <a16:creationId xmlns:a16="http://schemas.microsoft.com/office/drawing/2014/main" id="{2A1078EA-993C-D9A2-62F6-2D1B79662F42}"/>
              </a:ext>
            </a:extLst>
          </p:cNvPr>
          <p:cNvSpPr txBox="1"/>
          <p:nvPr/>
        </p:nvSpPr>
        <p:spPr>
          <a:xfrm>
            <a:off x="5033567" y="1613140"/>
            <a:ext cx="966408" cy="861774"/>
          </a:xfrm>
          <a:prstGeom prst="rect">
            <a:avLst/>
          </a:prstGeom>
          <a:noFill/>
        </p:spPr>
        <p:txBody>
          <a:bodyPr wrap="square" rtlCol="0">
            <a:spAutoFit/>
          </a:bodyPr>
          <a:lstStyle/>
          <a:p>
            <a:r>
              <a:rPr lang="en-US" sz="1000" dirty="0"/>
              <a:t>Mathematica data scraping automation and data exploration</a:t>
            </a:r>
            <a:endParaRPr lang="en-IN" sz="1000" dirty="0"/>
          </a:p>
        </p:txBody>
      </p:sp>
      <p:sp>
        <p:nvSpPr>
          <p:cNvPr id="57" name="TextBox 56">
            <a:extLst>
              <a:ext uri="{FF2B5EF4-FFF2-40B4-BE49-F238E27FC236}">
                <a16:creationId xmlns:a16="http://schemas.microsoft.com/office/drawing/2014/main" id="{C5BD207B-D38B-A05F-3139-7EE62E505A53}"/>
              </a:ext>
            </a:extLst>
          </p:cNvPr>
          <p:cNvSpPr txBox="1"/>
          <p:nvPr/>
        </p:nvSpPr>
        <p:spPr>
          <a:xfrm>
            <a:off x="6461099" y="1613140"/>
            <a:ext cx="966408" cy="861774"/>
          </a:xfrm>
          <a:prstGeom prst="rect">
            <a:avLst/>
          </a:prstGeom>
          <a:noFill/>
        </p:spPr>
        <p:txBody>
          <a:bodyPr wrap="square" rtlCol="0">
            <a:spAutoFit/>
          </a:bodyPr>
          <a:lstStyle/>
          <a:p>
            <a:r>
              <a:rPr lang="en-US" sz="1000" dirty="0"/>
              <a:t>Raw DB formed in MySQL with all 58 variables (columns)</a:t>
            </a:r>
            <a:endParaRPr lang="en-IN" sz="1000" dirty="0"/>
          </a:p>
        </p:txBody>
      </p:sp>
      <p:sp>
        <p:nvSpPr>
          <p:cNvPr id="58" name="TextBox 57">
            <a:extLst>
              <a:ext uri="{FF2B5EF4-FFF2-40B4-BE49-F238E27FC236}">
                <a16:creationId xmlns:a16="http://schemas.microsoft.com/office/drawing/2014/main" id="{EFC81870-C4C0-7882-DF03-0F04A89951C1}"/>
              </a:ext>
            </a:extLst>
          </p:cNvPr>
          <p:cNvSpPr txBox="1"/>
          <p:nvPr/>
        </p:nvSpPr>
        <p:spPr>
          <a:xfrm>
            <a:off x="7935024" y="1613140"/>
            <a:ext cx="966408" cy="707886"/>
          </a:xfrm>
          <a:prstGeom prst="rect">
            <a:avLst/>
          </a:prstGeom>
          <a:noFill/>
        </p:spPr>
        <p:txBody>
          <a:bodyPr wrap="square" rtlCol="0">
            <a:spAutoFit/>
          </a:bodyPr>
          <a:lstStyle/>
          <a:p>
            <a:r>
              <a:rPr lang="en-US" sz="1000" dirty="0"/>
              <a:t>Data extracted from DB for cleaning and structuring</a:t>
            </a:r>
            <a:endParaRPr lang="en-IN" sz="1000" dirty="0"/>
          </a:p>
        </p:txBody>
      </p:sp>
      <p:sp>
        <p:nvSpPr>
          <p:cNvPr id="59" name="TextBox 58">
            <a:extLst>
              <a:ext uri="{FF2B5EF4-FFF2-40B4-BE49-F238E27FC236}">
                <a16:creationId xmlns:a16="http://schemas.microsoft.com/office/drawing/2014/main" id="{77A909C4-C0B9-656F-5D0B-636587576651}"/>
              </a:ext>
            </a:extLst>
          </p:cNvPr>
          <p:cNvSpPr txBox="1"/>
          <p:nvPr/>
        </p:nvSpPr>
        <p:spPr>
          <a:xfrm>
            <a:off x="9312375" y="1613140"/>
            <a:ext cx="966408" cy="707886"/>
          </a:xfrm>
          <a:prstGeom prst="rect">
            <a:avLst/>
          </a:prstGeom>
          <a:noFill/>
        </p:spPr>
        <p:txBody>
          <a:bodyPr wrap="square" rtlCol="0">
            <a:spAutoFit/>
          </a:bodyPr>
          <a:lstStyle/>
          <a:p>
            <a:r>
              <a:rPr lang="en-US" sz="1000" dirty="0"/>
              <a:t>Processed DB formed, ready for data analysis</a:t>
            </a:r>
            <a:endParaRPr lang="en-IN" sz="1000" dirty="0"/>
          </a:p>
        </p:txBody>
      </p:sp>
      <p:cxnSp>
        <p:nvCxnSpPr>
          <p:cNvPr id="64" name="Straight Connector 63">
            <a:extLst>
              <a:ext uri="{FF2B5EF4-FFF2-40B4-BE49-F238E27FC236}">
                <a16:creationId xmlns:a16="http://schemas.microsoft.com/office/drawing/2014/main" id="{C0D809E0-54B6-748A-3BE4-CCF7B4EFDD0E}"/>
              </a:ext>
            </a:extLst>
          </p:cNvPr>
          <p:cNvCxnSpPr/>
          <p:nvPr/>
        </p:nvCxnSpPr>
        <p:spPr>
          <a:xfrm>
            <a:off x="10859399" y="1254880"/>
            <a:ext cx="11818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BAEA4CD-1935-37C2-19F3-A639CBCADEE9}"/>
              </a:ext>
            </a:extLst>
          </p:cNvPr>
          <p:cNvCxnSpPr/>
          <p:nvPr/>
        </p:nvCxnSpPr>
        <p:spPr>
          <a:xfrm>
            <a:off x="12041217" y="1254880"/>
            <a:ext cx="0" cy="2497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0BB261B-703F-44C8-38A5-9D242F60D9AA}"/>
              </a:ext>
            </a:extLst>
          </p:cNvPr>
          <p:cNvCxnSpPr/>
          <p:nvPr/>
        </p:nvCxnSpPr>
        <p:spPr>
          <a:xfrm flipH="1">
            <a:off x="10643738" y="3752491"/>
            <a:ext cx="1397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descr="Text&#10;&#10;Description automatically generated">
            <a:extLst>
              <a:ext uri="{FF2B5EF4-FFF2-40B4-BE49-F238E27FC236}">
                <a16:creationId xmlns:a16="http://schemas.microsoft.com/office/drawing/2014/main" id="{CA6B934F-C8E9-06F9-72CC-610DA4C15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8565" y="3374985"/>
            <a:ext cx="4995747" cy="1644108"/>
          </a:xfrm>
          <a:prstGeom prst="rect">
            <a:avLst/>
          </a:prstGeom>
        </p:spPr>
      </p:pic>
      <p:pic>
        <p:nvPicPr>
          <p:cNvPr id="72" name="Picture 71" descr="Icon&#10;&#10;Description automatically generated">
            <a:extLst>
              <a:ext uri="{FF2B5EF4-FFF2-40B4-BE49-F238E27FC236}">
                <a16:creationId xmlns:a16="http://schemas.microsoft.com/office/drawing/2014/main" id="{A574ED72-276F-D0DD-559E-31FFDD30D3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616" y="4329702"/>
            <a:ext cx="486695" cy="486695"/>
          </a:xfrm>
          <a:prstGeom prst="rect">
            <a:avLst/>
          </a:prstGeom>
        </p:spPr>
      </p:pic>
      <p:pic>
        <p:nvPicPr>
          <p:cNvPr id="73" name="Picture 72" descr="Background pattern&#10;&#10;Description automatically generated with low confidence">
            <a:extLst>
              <a:ext uri="{FF2B5EF4-FFF2-40B4-BE49-F238E27FC236}">
                <a16:creationId xmlns:a16="http://schemas.microsoft.com/office/drawing/2014/main" id="{79CABDFB-536F-3291-778A-E2189313F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114" y="3345133"/>
            <a:ext cx="769942" cy="794604"/>
          </a:xfrm>
          <a:prstGeom prst="rect">
            <a:avLst/>
          </a:prstGeom>
        </p:spPr>
      </p:pic>
      <p:sp>
        <p:nvSpPr>
          <p:cNvPr id="75" name="Rectangle 74">
            <a:extLst>
              <a:ext uri="{FF2B5EF4-FFF2-40B4-BE49-F238E27FC236}">
                <a16:creationId xmlns:a16="http://schemas.microsoft.com/office/drawing/2014/main" id="{18862D20-9CC2-3E8C-9CE2-19A903B76182}"/>
              </a:ext>
            </a:extLst>
          </p:cNvPr>
          <p:cNvSpPr/>
          <p:nvPr/>
        </p:nvSpPr>
        <p:spPr>
          <a:xfrm>
            <a:off x="5790568" y="2753108"/>
            <a:ext cx="3291839" cy="584775"/>
          </a:xfrm>
          <a:prstGeom prst="rect">
            <a:avLst/>
          </a:prstGeom>
          <a:solidFill>
            <a:schemeClr val="bg2"/>
          </a:solidFill>
        </p:spPr>
        <p:txBody>
          <a:bodyPr wrap="square">
            <a:spAutoFit/>
          </a:bodyPr>
          <a:lstStyle/>
          <a:p>
            <a:pPr algn="ctr">
              <a:spcAft>
                <a:spcPts val="800"/>
              </a:spcAft>
            </a:pPr>
            <a:r>
              <a:rPr lang="en-US" sz="1600" b="1" dirty="0"/>
              <a:t>Phase 2 : Data Analysis &amp; Machine learning</a:t>
            </a:r>
          </a:p>
        </p:txBody>
      </p:sp>
      <p:sp>
        <p:nvSpPr>
          <p:cNvPr id="79" name="Rectangle 78">
            <a:extLst>
              <a:ext uri="{FF2B5EF4-FFF2-40B4-BE49-F238E27FC236}">
                <a16:creationId xmlns:a16="http://schemas.microsoft.com/office/drawing/2014/main" id="{94B60F2F-F4B0-DE28-7797-A8B82C62F567}"/>
              </a:ext>
            </a:extLst>
          </p:cNvPr>
          <p:cNvSpPr/>
          <p:nvPr/>
        </p:nvSpPr>
        <p:spPr>
          <a:xfrm>
            <a:off x="9005410" y="4615785"/>
            <a:ext cx="818902" cy="40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Picture 77" descr="Logo&#10;&#10;Description automatically generated">
            <a:extLst>
              <a:ext uri="{FF2B5EF4-FFF2-40B4-BE49-F238E27FC236}">
                <a16:creationId xmlns:a16="http://schemas.microsoft.com/office/drawing/2014/main" id="{0666B42A-E428-405A-0A83-48DFD2EC38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6874" y="4528258"/>
            <a:ext cx="600021" cy="600021"/>
          </a:xfrm>
          <a:prstGeom prst="rect">
            <a:avLst/>
          </a:prstGeom>
        </p:spPr>
      </p:pic>
      <p:sp>
        <p:nvSpPr>
          <p:cNvPr id="80" name="Right Triangle 79">
            <a:extLst>
              <a:ext uri="{FF2B5EF4-FFF2-40B4-BE49-F238E27FC236}">
                <a16:creationId xmlns:a16="http://schemas.microsoft.com/office/drawing/2014/main" id="{FE9090FD-0B34-0DB6-D327-E875A80A95BE}"/>
              </a:ext>
            </a:extLst>
          </p:cNvPr>
          <p:cNvSpPr/>
          <p:nvPr/>
        </p:nvSpPr>
        <p:spPr>
          <a:xfrm>
            <a:off x="4050678" y="143240"/>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Top Corners One Rounded and One Snipped 80">
            <a:extLst>
              <a:ext uri="{FF2B5EF4-FFF2-40B4-BE49-F238E27FC236}">
                <a16:creationId xmlns:a16="http://schemas.microsoft.com/office/drawing/2014/main" id="{D9FEAF63-F4E2-EFDF-EB62-BDD4913D3AEF}"/>
              </a:ext>
            </a:extLst>
          </p:cNvPr>
          <p:cNvSpPr/>
          <p:nvPr/>
        </p:nvSpPr>
        <p:spPr>
          <a:xfrm>
            <a:off x="9524" y="143239"/>
            <a:ext cx="4362451"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itle 1">
            <a:extLst>
              <a:ext uri="{FF2B5EF4-FFF2-40B4-BE49-F238E27FC236}">
                <a16:creationId xmlns:a16="http://schemas.microsoft.com/office/drawing/2014/main" id="{348C80B2-3A75-B96D-5F3E-4ED5A27ACCBD}"/>
              </a:ext>
            </a:extLst>
          </p:cNvPr>
          <p:cNvSpPr>
            <a:spLocks noGrp="1"/>
          </p:cNvSpPr>
          <p:nvPr>
            <p:ph type="title"/>
          </p:nvPr>
        </p:nvSpPr>
        <p:spPr>
          <a:xfrm>
            <a:off x="382847" y="300389"/>
            <a:ext cx="3667831" cy="432000"/>
          </a:xfrm>
        </p:spPr>
        <p:txBody>
          <a:bodyPr>
            <a:normAutofit fontScale="90000"/>
          </a:bodyPr>
          <a:lstStyle/>
          <a:p>
            <a:r>
              <a:rPr lang="en-US" dirty="0">
                <a:solidFill>
                  <a:schemeClr val="bg1"/>
                </a:solidFill>
              </a:rPr>
              <a:t>Architecture</a:t>
            </a:r>
            <a:endParaRPr lang="en-IN" dirty="0">
              <a:solidFill>
                <a:schemeClr val="bg1"/>
              </a:solidFill>
            </a:endParaRPr>
          </a:p>
        </p:txBody>
      </p:sp>
      <p:pic>
        <p:nvPicPr>
          <p:cNvPr id="84" name="Picture 83" descr="Logo, company name&#10;&#10;Description automatically generated">
            <a:extLst>
              <a:ext uri="{FF2B5EF4-FFF2-40B4-BE49-F238E27FC236}">
                <a16:creationId xmlns:a16="http://schemas.microsoft.com/office/drawing/2014/main" id="{B3A6A086-3E65-EC14-8E01-2F56753AF6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85715" y="3405367"/>
            <a:ext cx="1691041" cy="545497"/>
          </a:xfrm>
          <a:prstGeom prst="rect">
            <a:avLst/>
          </a:prstGeom>
        </p:spPr>
      </p:pic>
      <p:pic>
        <p:nvPicPr>
          <p:cNvPr id="86" name="Picture 85" descr="Icon&#10;&#10;Description automatically generated">
            <a:extLst>
              <a:ext uri="{FF2B5EF4-FFF2-40B4-BE49-F238E27FC236}">
                <a16:creationId xmlns:a16="http://schemas.microsoft.com/office/drawing/2014/main" id="{962A495C-0CEE-31CC-DB6F-934C6C6B18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38094" y="5366462"/>
            <a:ext cx="1401663" cy="1236441"/>
          </a:xfrm>
          <a:prstGeom prst="rect">
            <a:avLst/>
          </a:prstGeom>
        </p:spPr>
      </p:pic>
      <p:cxnSp>
        <p:nvCxnSpPr>
          <p:cNvPr id="88" name="Straight Arrow Connector 87">
            <a:extLst>
              <a:ext uri="{FF2B5EF4-FFF2-40B4-BE49-F238E27FC236}">
                <a16:creationId xmlns:a16="http://schemas.microsoft.com/office/drawing/2014/main" id="{3F428CB8-03F7-707F-7D3B-832E27C38670}"/>
              </a:ext>
            </a:extLst>
          </p:cNvPr>
          <p:cNvCxnSpPr>
            <a:cxnSpLocks/>
          </p:cNvCxnSpPr>
          <p:nvPr/>
        </p:nvCxnSpPr>
        <p:spPr>
          <a:xfrm flipH="1">
            <a:off x="4360073" y="3900134"/>
            <a:ext cx="385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9" name="Picture 88" descr="Logo&#10;&#10;Description automatically generated">
            <a:extLst>
              <a:ext uri="{FF2B5EF4-FFF2-40B4-BE49-F238E27FC236}">
                <a16:creationId xmlns:a16="http://schemas.microsoft.com/office/drawing/2014/main" id="{46BCD6FF-C44A-1B26-CED7-AEB9CDAA3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484" y="3938187"/>
            <a:ext cx="1000165" cy="750124"/>
          </a:xfrm>
          <a:prstGeom prst="rect">
            <a:avLst/>
          </a:prstGeom>
        </p:spPr>
      </p:pic>
      <p:sp>
        <p:nvSpPr>
          <p:cNvPr id="91" name="Rectangle 90">
            <a:extLst>
              <a:ext uri="{FF2B5EF4-FFF2-40B4-BE49-F238E27FC236}">
                <a16:creationId xmlns:a16="http://schemas.microsoft.com/office/drawing/2014/main" id="{FC6A36E9-7FB5-009C-7B67-348DE7A1B13C}"/>
              </a:ext>
            </a:extLst>
          </p:cNvPr>
          <p:cNvSpPr/>
          <p:nvPr/>
        </p:nvSpPr>
        <p:spPr>
          <a:xfrm>
            <a:off x="2414114" y="3362177"/>
            <a:ext cx="1863354" cy="1376697"/>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3" name="Picture 92" descr="Background pattern&#10;&#10;Description automatically generated with low confidence">
            <a:extLst>
              <a:ext uri="{FF2B5EF4-FFF2-40B4-BE49-F238E27FC236}">
                <a16:creationId xmlns:a16="http://schemas.microsoft.com/office/drawing/2014/main" id="{3AD4F601-686D-B242-7CA0-AEF096127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081" y="6114096"/>
            <a:ext cx="671469" cy="692977"/>
          </a:xfrm>
          <a:prstGeom prst="rect">
            <a:avLst/>
          </a:prstGeom>
        </p:spPr>
      </p:pic>
      <p:cxnSp>
        <p:nvCxnSpPr>
          <p:cNvPr id="94" name="Straight Arrow Connector 93">
            <a:extLst>
              <a:ext uri="{FF2B5EF4-FFF2-40B4-BE49-F238E27FC236}">
                <a16:creationId xmlns:a16="http://schemas.microsoft.com/office/drawing/2014/main" id="{7B406C1A-FD95-0DD2-9D01-560F681CFCBD}"/>
              </a:ext>
            </a:extLst>
          </p:cNvPr>
          <p:cNvCxnSpPr>
            <a:cxnSpLocks/>
          </p:cNvCxnSpPr>
          <p:nvPr/>
        </p:nvCxnSpPr>
        <p:spPr>
          <a:xfrm>
            <a:off x="7829550" y="5978757"/>
            <a:ext cx="1238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82FEE12B-312E-7221-8B5E-23BD48D00199}"/>
              </a:ext>
            </a:extLst>
          </p:cNvPr>
          <p:cNvSpPr txBox="1"/>
          <p:nvPr/>
        </p:nvSpPr>
        <p:spPr>
          <a:xfrm>
            <a:off x="4565889" y="5589774"/>
            <a:ext cx="1236454" cy="707886"/>
          </a:xfrm>
          <a:prstGeom prst="rect">
            <a:avLst/>
          </a:prstGeom>
          <a:noFill/>
        </p:spPr>
        <p:txBody>
          <a:bodyPr wrap="square" rtlCol="0">
            <a:spAutoFit/>
          </a:bodyPr>
          <a:lstStyle/>
          <a:p>
            <a:r>
              <a:rPr lang="en-US" sz="1000" dirty="0"/>
              <a:t>Geographical charts, reports, histograms ,timeseries plot</a:t>
            </a:r>
            <a:endParaRPr lang="en-IN" sz="1000" dirty="0"/>
          </a:p>
        </p:txBody>
      </p:sp>
      <p:sp>
        <p:nvSpPr>
          <p:cNvPr id="96" name="TextBox 95">
            <a:extLst>
              <a:ext uri="{FF2B5EF4-FFF2-40B4-BE49-F238E27FC236}">
                <a16:creationId xmlns:a16="http://schemas.microsoft.com/office/drawing/2014/main" id="{A4CB57E0-D588-3B0A-2DCE-643CEE1B4086}"/>
              </a:ext>
            </a:extLst>
          </p:cNvPr>
          <p:cNvSpPr txBox="1"/>
          <p:nvPr/>
        </p:nvSpPr>
        <p:spPr>
          <a:xfrm>
            <a:off x="10880647" y="5678594"/>
            <a:ext cx="1236454" cy="553998"/>
          </a:xfrm>
          <a:prstGeom prst="rect">
            <a:avLst/>
          </a:prstGeom>
          <a:noFill/>
        </p:spPr>
        <p:txBody>
          <a:bodyPr wrap="square" rtlCol="0">
            <a:spAutoFit/>
          </a:bodyPr>
          <a:lstStyle/>
          <a:p>
            <a:r>
              <a:rPr lang="en-US" sz="1000" dirty="0"/>
              <a:t>Uploaded to cloud where it is easily accessible by users</a:t>
            </a:r>
            <a:endParaRPr lang="en-IN" sz="1000" dirty="0"/>
          </a:p>
        </p:txBody>
      </p:sp>
      <p:sp>
        <p:nvSpPr>
          <p:cNvPr id="102" name="TextBox 101">
            <a:extLst>
              <a:ext uri="{FF2B5EF4-FFF2-40B4-BE49-F238E27FC236}">
                <a16:creationId xmlns:a16="http://schemas.microsoft.com/office/drawing/2014/main" id="{CD6A526A-31AC-3EFB-CD00-2B8D813B67B3}"/>
              </a:ext>
            </a:extLst>
          </p:cNvPr>
          <p:cNvSpPr txBox="1"/>
          <p:nvPr/>
        </p:nvSpPr>
        <p:spPr>
          <a:xfrm>
            <a:off x="2485715" y="4750221"/>
            <a:ext cx="1724772" cy="400110"/>
          </a:xfrm>
          <a:prstGeom prst="rect">
            <a:avLst/>
          </a:prstGeom>
          <a:noFill/>
        </p:spPr>
        <p:txBody>
          <a:bodyPr wrap="square" rtlCol="0">
            <a:spAutoFit/>
          </a:bodyPr>
          <a:lstStyle/>
          <a:p>
            <a:r>
              <a:rPr lang="en-US" sz="1000" dirty="0"/>
              <a:t>Final processed data stored for visualization</a:t>
            </a:r>
            <a:endParaRPr lang="en-IN" sz="1000" dirty="0"/>
          </a:p>
        </p:txBody>
      </p:sp>
      <p:sp>
        <p:nvSpPr>
          <p:cNvPr id="107" name="Rectangle 106">
            <a:extLst>
              <a:ext uri="{FF2B5EF4-FFF2-40B4-BE49-F238E27FC236}">
                <a16:creationId xmlns:a16="http://schemas.microsoft.com/office/drawing/2014/main" id="{1FF111CC-A97E-3A6A-255D-0FB5D5F1AD73}"/>
              </a:ext>
            </a:extLst>
          </p:cNvPr>
          <p:cNvSpPr/>
          <p:nvPr/>
        </p:nvSpPr>
        <p:spPr>
          <a:xfrm>
            <a:off x="2221173" y="5388523"/>
            <a:ext cx="1849510" cy="1077218"/>
          </a:xfrm>
          <a:prstGeom prst="rect">
            <a:avLst/>
          </a:prstGeom>
          <a:solidFill>
            <a:schemeClr val="bg2"/>
          </a:solidFill>
        </p:spPr>
        <p:txBody>
          <a:bodyPr wrap="square">
            <a:spAutoFit/>
          </a:bodyPr>
          <a:lstStyle/>
          <a:p>
            <a:pPr algn="ctr">
              <a:spcAft>
                <a:spcPts val="800"/>
              </a:spcAft>
            </a:pPr>
            <a:r>
              <a:rPr lang="en-US" sz="1600" b="1" dirty="0"/>
              <a:t>Phase 3 : Data Visualization, Report Generation &amp; Conclusion</a:t>
            </a:r>
          </a:p>
        </p:txBody>
      </p:sp>
      <p:cxnSp>
        <p:nvCxnSpPr>
          <p:cNvPr id="109" name="Straight Connector 108">
            <a:extLst>
              <a:ext uri="{FF2B5EF4-FFF2-40B4-BE49-F238E27FC236}">
                <a16:creationId xmlns:a16="http://schemas.microsoft.com/office/drawing/2014/main" id="{49CDB643-33E9-EBD1-79B5-3CF0C70F27F6}"/>
              </a:ext>
            </a:extLst>
          </p:cNvPr>
          <p:cNvCxnSpPr/>
          <p:nvPr/>
        </p:nvCxnSpPr>
        <p:spPr>
          <a:xfrm flipV="1">
            <a:off x="1752600" y="864216"/>
            <a:ext cx="3388524" cy="968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D695E86-6A15-58C1-7270-BE5D4771161E}"/>
              </a:ext>
            </a:extLst>
          </p:cNvPr>
          <p:cNvCxnSpPr>
            <a:cxnSpLocks/>
          </p:cNvCxnSpPr>
          <p:nvPr/>
        </p:nvCxnSpPr>
        <p:spPr>
          <a:xfrm>
            <a:off x="1752600" y="2521720"/>
            <a:ext cx="8891138" cy="3044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370698D-1A05-F8C5-367A-D48CAA6B6CE4}"/>
              </a:ext>
            </a:extLst>
          </p:cNvPr>
          <p:cNvCxnSpPr>
            <a:cxnSpLocks/>
          </p:cNvCxnSpPr>
          <p:nvPr/>
        </p:nvCxnSpPr>
        <p:spPr>
          <a:xfrm flipV="1">
            <a:off x="1752600" y="873901"/>
            <a:ext cx="0" cy="1647819"/>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CD686AD-DED9-609B-EC9B-3F71B444B6AB}"/>
              </a:ext>
            </a:extLst>
          </p:cNvPr>
          <p:cNvCxnSpPr>
            <a:cxnSpLocks/>
          </p:cNvCxnSpPr>
          <p:nvPr/>
        </p:nvCxnSpPr>
        <p:spPr>
          <a:xfrm flipV="1">
            <a:off x="10643738" y="245643"/>
            <a:ext cx="0" cy="2306519"/>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37A28F4-C120-4D65-1B2B-B91BEEF474DC}"/>
              </a:ext>
            </a:extLst>
          </p:cNvPr>
          <p:cNvCxnSpPr>
            <a:cxnSpLocks/>
          </p:cNvCxnSpPr>
          <p:nvPr/>
        </p:nvCxnSpPr>
        <p:spPr>
          <a:xfrm>
            <a:off x="5161431" y="245643"/>
            <a:ext cx="5482307"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B06EFBA0-2BD5-3BD9-EE6A-0819AD900A69}"/>
              </a:ext>
            </a:extLst>
          </p:cNvPr>
          <p:cNvSpPr/>
          <p:nvPr/>
        </p:nvSpPr>
        <p:spPr>
          <a:xfrm>
            <a:off x="5242644" y="380956"/>
            <a:ext cx="4069731" cy="338554"/>
          </a:xfrm>
          <a:prstGeom prst="rect">
            <a:avLst/>
          </a:prstGeom>
          <a:solidFill>
            <a:schemeClr val="bg2"/>
          </a:solidFill>
        </p:spPr>
        <p:txBody>
          <a:bodyPr wrap="square">
            <a:spAutoFit/>
          </a:bodyPr>
          <a:lstStyle/>
          <a:p>
            <a:pPr algn="ctr">
              <a:spcAft>
                <a:spcPts val="800"/>
              </a:spcAft>
            </a:pPr>
            <a:r>
              <a:rPr lang="en-US" sz="1600" b="1" dirty="0"/>
              <a:t>Phase 1 : Data Exploration &amp; Database setup</a:t>
            </a:r>
          </a:p>
        </p:txBody>
      </p:sp>
      <p:cxnSp>
        <p:nvCxnSpPr>
          <p:cNvPr id="119" name="Straight Connector 118">
            <a:extLst>
              <a:ext uri="{FF2B5EF4-FFF2-40B4-BE49-F238E27FC236}">
                <a16:creationId xmlns:a16="http://schemas.microsoft.com/office/drawing/2014/main" id="{5978842F-9354-8B91-7C3A-345007408B73}"/>
              </a:ext>
            </a:extLst>
          </p:cNvPr>
          <p:cNvCxnSpPr/>
          <p:nvPr/>
        </p:nvCxnSpPr>
        <p:spPr>
          <a:xfrm>
            <a:off x="5161431" y="235958"/>
            <a:ext cx="0" cy="628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74AE64D-30F0-91BC-159B-F3DF2452973A}"/>
              </a:ext>
            </a:extLst>
          </p:cNvPr>
          <p:cNvCxnSpPr/>
          <p:nvPr/>
        </p:nvCxnSpPr>
        <p:spPr>
          <a:xfrm>
            <a:off x="733425" y="3752491"/>
            <a:ext cx="1390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DF360FA-2426-4E36-5706-BA7D51ABE64F}"/>
              </a:ext>
            </a:extLst>
          </p:cNvPr>
          <p:cNvCxnSpPr>
            <a:cxnSpLocks/>
          </p:cNvCxnSpPr>
          <p:nvPr/>
        </p:nvCxnSpPr>
        <p:spPr>
          <a:xfrm>
            <a:off x="733425" y="3752491"/>
            <a:ext cx="0" cy="2023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3E6ED44-4F74-7A8E-AAEC-CF3DDA75E3B6}"/>
              </a:ext>
            </a:extLst>
          </p:cNvPr>
          <p:cNvCxnSpPr>
            <a:cxnSpLocks/>
          </p:cNvCxnSpPr>
          <p:nvPr/>
        </p:nvCxnSpPr>
        <p:spPr>
          <a:xfrm>
            <a:off x="733425" y="5775659"/>
            <a:ext cx="1263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455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BC103E0-97C4-D633-6268-2DEA57663480}"/>
              </a:ext>
            </a:extLst>
          </p:cNvPr>
          <p:cNvGraphicFramePr>
            <a:graphicFrameLocks noGrp="1"/>
          </p:cNvGraphicFramePr>
          <p:nvPr>
            <p:extLst>
              <p:ext uri="{D42A27DB-BD31-4B8C-83A1-F6EECF244321}">
                <p14:modId xmlns:p14="http://schemas.microsoft.com/office/powerpoint/2010/main" val="2772604403"/>
              </p:ext>
            </p:extLst>
          </p:nvPr>
        </p:nvGraphicFramePr>
        <p:xfrm>
          <a:off x="154557" y="2641656"/>
          <a:ext cx="1600200" cy="991675"/>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val="1703324916"/>
                    </a:ext>
                  </a:extLst>
                </a:gridCol>
              </a:tblGrid>
              <a:tr h="260155">
                <a:tc>
                  <a:txBody>
                    <a:bodyPr/>
                    <a:lstStyle/>
                    <a:p>
                      <a:pPr algn="l" fontAlgn="b"/>
                      <a:r>
                        <a:rPr lang="en-IN" sz="1100" u="none" strike="noStrike">
                          <a:effectLst/>
                        </a:rPr>
                        <a:t>GLOBALEVENTID</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55913428"/>
                  </a:ext>
                </a:extLst>
              </a:tr>
              <a:tr h="182880">
                <a:tc>
                  <a:txBody>
                    <a:bodyPr/>
                    <a:lstStyle/>
                    <a:p>
                      <a:pPr algn="l" fontAlgn="b"/>
                      <a:r>
                        <a:rPr lang="en-IN" sz="1100" u="none" strike="noStrike">
                          <a:effectLst/>
                        </a:rPr>
                        <a:t>SQLDATE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7606009"/>
                  </a:ext>
                </a:extLst>
              </a:tr>
              <a:tr h="182880">
                <a:tc>
                  <a:txBody>
                    <a:bodyPr/>
                    <a:lstStyle/>
                    <a:p>
                      <a:pPr algn="l" fontAlgn="b"/>
                      <a:r>
                        <a:rPr lang="en-IN" sz="1100" u="none" strike="noStrike">
                          <a:effectLst/>
                        </a:rPr>
                        <a:t>MonthYear</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27867787"/>
                  </a:ext>
                </a:extLst>
              </a:tr>
              <a:tr h="182880">
                <a:tc>
                  <a:txBody>
                    <a:bodyPr/>
                    <a:lstStyle/>
                    <a:p>
                      <a:pPr algn="l" fontAlgn="b"/>
                      <a:r>
                        <a:rPr lang="en-IN" sz="1100" u="none" strike="noStrike">
                          <a:effectLst/>
                        </a:rPr>
                        <a:t>Year</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7997899"/>
                  </a:ext>
                </a:extLst>
              </a:tr>
              <a:tr h="182880">
                <a:tc>
                  <a:txBody>
                    <a:bodyPr/>
                    <a:lstStyle/>
                    <a:p>
                      <a:pPr algn="l" fontAlgn="b"/>
                      <a:r>
                        <a:rPr lang="en-IN" sz="1100" u="none" strike="noStrike" dirty="0">
                          <a:effectLst/>
                        </a:rPr>
                        <a:t>Fraction Date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8928521"/>
                  </a:ext>
                </a:extLst>
              </a:tr>
            </a:tbl>
          </a:graphicData>
        </a:graphic>
      </p:graphicFrame>
      <p:graphicFrame>
        <p:nvGraphicFramePr>
          <p:cNvPr id="5" name="Table 4">
            <a:extLst>
              <a:ext uri="{FF2B5EF4-FFF2-40B4-BE49-F238E27FC236}">
                <a16:creationId xmlns:a16="http://schemas.microsoft.com/office/drawing/2014/main" id="{794A065E-4B07-11A6-94F9-5F65381EA719}"/>
              </a:ext>
            </a:extLst>
          </p:cNvPr>
          <p:cNvGraphicFramePr>
            <a:graphicFrameLocks noGrp="1"/>
          </p:cNvGraphicFramePr>
          <p:nvPr>
            <p:extLst>
              <p:ext uri="{D42A27DB-BD31-4B8C-83A1-F6EECF244321}">
                <p14:modId xmlns:p14="http://schemas.microsoft.com/office/powerpoint/2010/main" val="2896389171"/>
              </p:ext>
            </p:extLst>
          </p:nvPr>
        </p:nvGraphicFramePr>
        <p:xfrm>
          <a:off x="4029974" y="1228364"/>
          <a:ext cx="1600200" cy="3657600"/>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val="1676004150"/>
                    </a:ext>
                  </a:extLst>
                </a:gridCol>
              </a:tblGrid>
              <a:tr h="182880">
                <a:tc>
                  <a:txBody>
                    <a:bodyPr/>
                    <a:lstStyle/>
                    <a:p>
                      <a:pPr algn="l" fontAlgn="b"/>
                      <a:r>
                        <a:rPr lang="en-IN" sz="1100" u="none" strike="noStrike" dirty="0">
                          <a:effectLst/>
                        </a:rPr>
                        <a:t>Actor1Code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4784741"/>
                  </a:ext>
                </a:extLst>
              </a:tr>
              <a:tr h="182880">
                <a:tc>
                  <a:txBody>
                    <a:bodyPr/>
                    <a:lstStyle/>
                    <a:p>
                      <a:pPr algn="l" fontAlgn="b"/>
                      <a:r>
                        <a:rPr lang="en-IN" sz="1100" u="none" strike="noStrike">
                          <a:effectLst/>
                        </a:rPr>
                        <a:t>Actor1Name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6541878"/>
                  </a:ext>
                </a:extLst>
              </a:tr>
              <a:tr h="182880">
                <a:tc>
                  <a:txBody>
                    <a:bodyPr/>
                    <a:lstStyle/>
                    <a:p>
                      <a:pPr algn="l" fontAlgn="b"/>
                      <a:r>
                        <a:rPr lang="en-IN" sz="1100" u="none" strike="noStrike">
                          <a:effectLst/>
                        </a:rPr>
                        <a:t>Actor1CountryCode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8282503"/>
                  </a:ext>
                </a:extLst>
              </a:tr>
              <a:tr h="182880">
                <a:tc>
                  <a:txBody>
                    <a:bodyPr/>
                    <a:lstStyle/>
                    <a:p>
                      <a:pPr algn="l" fontAlgn="b"/>
                      <a:r>
                        <a:rPr lang="en-IN" sz="1100" u="none" strike="noStrike" dirty="0">
                          <a:effectLst/>
                        </a:rPr>
                        <a:t>Actor1KnownGroupCode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588733"/>
                  </a:ext>
                </a:extLst>
              </a:tr>
              <a:tr h="182880">
                <a:tc>
                  <a:txBody>
                    <a:bodyPr/>
                    <a:lstStyle/>
                    <a:p>
                      <a:pPr algn="l" fontAlgn="b"/>
                      <a:r>
                        <a:rPr lang="en-IN" sz="1100" u="none" strike="noStrike">
                          <a:effectLst/>
                        </a:rPr>
                        <a:t>Actor1EthnicCode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0196398"/>
                  </a:ext>
                </a:extLst>
              </a:tr>
              <a:tr h="182880">
                <a:tc>
                  <a:txBody>
                    <a:bodyPr/>
                    <a:lstStyle/>
                    <a:p>
                      <a:pPr algn="l" fontAlgn="b"/>
                      <a:r>
                        <a:rPr lang="en-IN" sz="1100" u="none" strike="noStrike">
                          <a:effectLst/>
                        </a:rPr>
                        <a:t>Actor1Religion1Code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08403420"/>
                  </a:ext>
                </a:extLst>
              </a:tr>
              <a:tr h="182880">
                <a:tc>
                  <a:txBody>
                    <a:bodyPr/>
                    <a:lstStyle/>
                    <a:p>
                      <a:pPr algn="l" fontAlgn="b"/>
                      <a:r>
                        <a:rPr lang="en-IN" sz="1100" u="none" strike="noStrike">
                          <a:effectLst/>
                        </a:rPr>
                        <a:t>Actor1Religion2Code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3741154"/>
                  </a:ext>
                </a:extLst>
              </a:tr>
              <a:tr h="182880">
                <a:tc>
                  <a:txBody>
                    <a:bodyPr/>
                    <a:lstStyle/>
                    <a:p>
                      <a:pPr algn="l" fontAlgn="b"/>
                      <a:r>
                        <a:rPr lang="en-IN" sz="1100" u="none" strike="noStrike">
                          <a:effectLst/>
                        </a:rPr>
                        <a:t>Actor1Type1Code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8473401"/>
                  </a:ext>
                </a:extLst>
              </a:tr>
              <a:tr h="182880">
                <a:tc>
                  <a:txBody>
                    <a:bodyPr/>
                    <a:lstStyle/>
                    <a:p>
                      <a:pPr algn="l" fontAlgn="b"/>
                      <a:r>
                        <a:rPr lang="en-IN" sz="1100" u="none" strike="noStrike">
                          <a:effectLst/>
                        </a:rPr>
                        <a:t>Actor1Type2Code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50344328"/>
                  </a:ext>
                </a:extLst>
              </a:tr>
              <a:tr h="182880">
                <a:tc>
                  <a:txBody>
                    <a:bodyPr/>
                    <a:lstStyle/>
                    <a:p>
                      <a:pPr algn="l" fontAlgn="b"/>
                      <a:r>
                        <a:rPr lang="en-IN" sz="1100" u="none" strike="noStrike">
                          <a:effectLst/>
                        </a:rPr>
                        <a:t>Actor1Type3Code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49316759"/>
                  </a:ext>
                </a:extLst>
              </a:tr>
              <a:tr h="182880">
                <a:tc>
                  <a:txBody>
                    <a:bodyPr/>
                    <a:lstStyle/>
                    <a:p>
                      <a:pPr algn="l" fontAlgn="b"/>
                      <a:r>
                        <a:rPr lang="en-IN" sz="1100" u="none" strike="noStrike">
                          <a:effectLst/>
                        </a:rPr>
                        <a:t>Actor2Code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94743457"/>
                  </a:ext>
                </a:extLst>
              </a:tr>
              <a:tr h="182880">
                <a:tc>
                  <a:txBody>
                    <a:bodyPr/>
                    <a:lstStyle/>
                    <a:p>
                      <a:pPr algn="l" fontAlgn="b"/>
                      <a:r>
                        <a:rPr lang="en-IN" sz="1100" u="none" strike="noStrike">
                          <a:effectLst/>
                        </a:rPr>
                        <a:t>Actor2Name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732280"/>
                  </a:ext>
                </a:extLst>
              </a:tr>
              <a:tr h="182880">
                <a:tc>
                  <a:txBody>
                    <a:bodyPr/>
                    <a:lstStyle/>
                    <a:p>
                      <a:pPr algn="l" fontAlgn="b"/>
                      <a:r>
                        <a:rPr lang="en-IN" sz="1100" u="none" strike="noStrike">
                          <a:effectLst/>
                        </a:rPr>
                        <a:t>Actor2CountryCode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95244807"/>
                  </a:ext>
                </a:extLst>
              </a:tr>
              <a:tr h="182880">
                <a:tc>
                  <a:txBody>
                    <a:bodyPr/>
                    <a:lstStyle/>
                    <a:p>
                      <a:pPr algn="l" fontAlgn="b"/>
                      <a:r>
                        <a:rPr lang="en-IN" sz="1100" u="none" strike="noStrike">
                          <a:effectLst/>
                        </a:rPr>
                        <a:t>Actor2KnownGroupCode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40715884"/>
                  </a:ext>
                </a:extLst>
              </a:tr>
              <a:tr h="182880">
                <a:tc>
                  <a:txBody>
                    <a:bodyPr/>
                    <a:lstStyle/>
                    <a:p>
                      <a:pPr algn="l" fontAlgn="b"/>
                      <a:r>
                        <a:rPr lang="en-IN" sz="1100" u="none" strike="noStrike">
                          <a:effectLst/>
                        </a:rPr>
                        <a:t>Actor2EthnicCode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26932232"/>
                  </a:ext>
                </a:extLst>
              </a:tr>
              <a:tr h="182880">
                <a:tc>
                  <a:txBody>
                    <a:bodyPr/>
                    <a:lstStyle/>
                    <a:p>
                      <a:pPr algn="l" fontAlgn="b"/>
                      <a:r>
                        <a:rPr lang="en-IN" sz="1100" u="none" strike="noStrike">
                          <a:effectLst/>
                        </a:rPr>
                        <a:t>Actor2Religion1Code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6222184"/>
                  </a:ext>
                </a:extLst>
              </a:tr>
              <a:tr h="182880">
                <a:tc>
                  <a:txBody>
                    <a:bodyPr/>
                    <a:lstStyle/>
                    <a:p>
                      <a:pPr algn="l" fontAlgn="b"/>
                      <a:r>
                        <a:rPr lang="en-IN" sz="1100" u="none" strike="noStrike">
                          <a:effectLst/>
                        </a:rPr>
                        <a:t>Actor2Religion2Code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77318882"/>
                  </a:ext>
                </a:extLst>
              </a:tr>
              <a:tr h="182880">
                <a:tc>
                  <a:txBody>
                    <a:bodyPr/>
                    <a:lstStyle/>
                    <a:p>
                      <a:pPr algn="l" fontAlgn="b"/>
                      <a:r>
                        <a:rPr lang="en-IN" sz="1100" u="none" strike="noStrike">
                          <a:effectLst/>
                        </a:rPr>
                        <a:t>Actor2Type1Code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4894889"/>
                  </a:ext>
                </a:extLst>
              </a:tr>
              <a:tr h="182880">
                <a:tc>
                  <a:txBody>
                    <a:bodyPr/>
                    <a:lstStyle/>
                    <a:p>
                      <a:pPr algn="l" fontAlgn="b"/>
                      <a:r>
                        <a:rPr lang="en-IN" sz="1100" u="none" strike="noStrike">
                          <a:effectLst/>
                        </a:rPr>
                        <a:t>Actor2Type2Code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4834690"/>
                  </a:ext>
                </a:extLst>
              </a:tr>
              <a:tr h="182880">
                <a:tc>
                  <a:txBody>
                    <a:bodyPr/>
                    <a:lstStyle/>
                    <a:p>
                      <a:pPr algn="l" fontAlgn="b"/>
                      <a:r>
                        <a:rPr lang="en-IN" sz="1100" u="none" strike="noStrike" dirty="0">
                          <a:effectLst/>
                        </a:rPr>
                        <a:t>Actor2Type3Code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06607912"/>
                  </a:ext>
                </a:extLst>
              </a:tr>
            </a:tbl>
          </a:graphicData>
        </a:graphic>
      </p:graphicFrame>
      <p:graphicFrame>
        <p:nvGraphicFramePr>
          <p:cNvPr id="6" name="Table 5">
            <a:extLst>
              <a:ext uri="{FF2B5EF4-FFF2-40B4-BE49-F238E27FC236}">
                <a16:creationId xmlns:a16="http://schemas.microsoft.com/office/drawing/2014/main" id="{98321E7B-D198-7DB1-A8E4-CDD2A45C2E23}"/>
              </a:ext>
            </a:extLst>
          </p:cNvPr>
          <p:cNvGraphicFramePr>
            <a:graphicFrameLocks noGrp="1"/>
          </p:cNvGraphicFramePr>
          <p:nvPr>
            <p:extLst>
              <p:ext uri="{D42A27DB-BD31-4B8C-83A1-F6EECF244321}">
                <p14:modId xmlns:p14="http://schemas.microsoft.com/office/powerpoint/2010/main" val="1334146069"/>
              </p:ext>
            </p:extLst>
          </p:nvPr>
        </p:nvGraphicFramePr>
        <p:xfrm>
          <a:off x="154557" y="4816954"/>
          <a:ext cx="1600200" cy="1828800"/>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val="2442280753"/>
                    </a:ext>
                  </a:extLst>
                </a:gridCol>
              </a:tblGrid>
              <a:tr h="182880">
                <a:tc>
                  <a:txBody>
                    <a:bodyPr/>
                    <a:lstStyle/>
                    <a:p>
                      <a:pPr algn="l" fontAlgn="b"/>
                      <a:r>
                        <a:rPr lang="en-IN" sz="1100" u="none" strike="noStrike" dirty="0" err="1">
                          <a:effectLst/>
                        </a:rPr>
                        <a:t>IsRootEvent</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6320865"/>
                  </a:ext>
                </a:extLst>
              </a:tr>
              <a:tr h="182880">
                <a:tc>
                  <a:txBody>
                    <a:bodyPr/>
                    <a:lstStyle/>
                    <a:p>
                      <a:pPr algn="l" fontAlgn="b"/>
                      <a:r>
                        <a:rPr lang="en-IN" sz="1100" u="none" strike="noStrike">
                          <a:effectLst/>
                        </a:rPr>
                        <a:t>EventCode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3023070"/>
                  </a:ext>
                </a:extLst>
              </a:tr>
              <a:tr h="182880">
                <a:tc>
                  <a:txBody>
                    <a:bodyPr/>
                    <a:lstStyle/>
                    <a:p>
                      <a:pPr algn="l" fontAlgn="b"/>
                      <a:r>
                        <a:rPr lang="en-IN" sz="1100" u="none" strike="noStrike">
                          <a:effectLst/>
                        </a:rPr>
                        <a:t>EventBaseCode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66920652"/>
                  </a:ext>
                </a:extLst>
              </a:tr>
              <a:tr h="182880">
                <a:tc>
                  <a:txBody>
                    <a:bodyPr/>
                    <a:lstStyle/>
                    <a:p>
                      <a:pPr algn="l" fontAlgn="b"/>
                      <a:r>
                        <a:rPr lang="en-IN" sz="1100" u="none" strike="noStrike">
                          <a:effectLst/>
                        </a:rPr>
                        <a:t>EventRootCode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4846907"/>
                  </a:ext>
                </a:extLst>
              </a:tr>
              <a:tr h="182880">
                <a:tc>
                  <a:txBody>
                    <a:bodyPr/>
                    <a:lstStyle/>
                    <a:p>
                      <a:pPr algn="l" fontAlgn="b"/>
                      <a:r>
                        <a:rPr lang="en-IN" sz="1100" u="none" strike="noStrike">
                          <a:effectLst/>
                        </a:rPr>
                        <a:t>QuadClass</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93126825"/>
                  </a:ext>
                </a:extLst>
              </a:tr>
              <a:tr h="182880">
                <a:tc>
                  <a:txBody>
                    <a:bodyPr/>
                    <a:lstStyle/>
                    <a:p>
                      <a:pPr algn="l" fontAlgn="b"/>
                      <a:r>
                        <a:rPr lang="en-IN" sz="1100" u="none" strike="noStrike">
                          <a:effectLst/>
                        </a:rPr>
                        <a:t>GoldsteinScale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24816005"/>
                  </a:ext>
                </a:extLst>
              </a:tr>
              <a:tr h="182880">
                <a:tc>
                  <a:txBody>
                    <a:bodyPr/>
                    <a:lstStyle/>
                    <a:p>
                      <a:pPr algn="l" fontAlgn="b"/>
                      <a:r>
                        <a:rPr lang="en-IN" sz="1100" u="none" strike="noStrike">
                          <a:effectLst/>
                        </a:rPr>
                        <a:t>NumMentions</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4967788"/>
                  </a:ext>
                </a:extLst>
              </a:tr>
              <a:tr h="182880">
                <a:tc>
                  <a:txBody>
                    <a:bodyPr/>
                    <a:lstStyle/>
                    <a:p>
                      <a:pPr algn="l" fontAlgn="b"/>
                      <a:r>
                        <a:rPr lang="en-IN" sz="1100" u="none" strike="noStrike">
                          <a:effectLst/>
                        </a:rPr>
                        <a:t>NumSources</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5392540"/>
                  </a:ext>
                </a:extLst>
              </a:tr>
              <a:tr h="182880">
                <a:tc>
                  <a:txBody>
                    <a:bodyPr/>
                    <a:lstStyle/>
                    <a:p>
                      <a:pPr algn="l" fontAlgn="b"/>
                      <a:r>
                        <a:rPr lang="en-IN" sz="1100" u="none" strike="noStrike">
                          <a:effectLst/>
                        </a:rPr>
                        <a:t>NumArticles</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41499446"/>
                  </a:ext>
                </a:extLst>
              </a:tr>
              <a:tr h="182880">
                <a:tc>
                  <a:txBody>
                    <a:bodyPr/>
                    <a:lstStyle/>
                    <a:p>
                      <a:pPr algn="l" fontAlgn="b"/>
                      <a:r>
                        <a:rPr lang="en-IN" sz="1100" u="none" strike="noStrike" dirty="0" err="1">
                          <a:effectLst/>
                        </a:rPr>
                        <a:t>AvgTone</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5753504"/>
                  </a:ext>
                </a:extLst>
              </a:tr>
            </a:tbl>
          </a:graphicData>
        </a:graphic>
      </p:graphicFrame>
      <p:graphicFrame>
        <p:nvGraphicFramePr>
          <p:cNvPr id="7" name="Table 6">
            <a:extLst>
              <a:ext uri="{FF2B5EF4-FFF2-40B4-BE49-F238E27FC236}">
                <a16:creationId xmlns:a16="http://schemas.microsoft.com/office/drawing/2014/main" id="{342ABA5B-5BF6-2CE6-B164-470AFDCE40CB}"/>
              </a:ext>
            </a:extLst>
          </p:cNvPr>
          <p:cNvGraphicFramePr>
            <a:graphicFrameLocks noGrp="1"/>
          </p:cNvGraphicFramePr>
          <p:nvPr>
            <p:extLst>
              <p:ext uri="{D42A27DB-BD31-4B8C-83A1-F6EECF244321}">
                <p14:modId xmlns:p14="http://schemas.microsoft.com/office/powerpoint/2010/main" val="2553079234"/>
              </p:ext>
            </p:extLst>
          </p:nvPr>
        </p:nvGraphicFramePr>
        <p:xfrm>
          <a:off x="7556054" y="1038021"/>
          <a:ext cx="1600200" cy="3840480"/>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val="460422183"/>
                    </a:ext>
                  </a:extLst>
                </a:gridCol>
              </a:tblGrid>
              <a:tr h="182880">
                <a:tc>
                  <a:txBody>
                    <a:bodyPr/>
                    <a:lstStyle/>
                    <a:p>
                      <a:pPr algn="l" fontAlgn="b"/>
                      <a:r>
                        <a:rPr lang="en-IN" sz="1100" u="none" strike="noStrike" dirty="0">
                          <a:effectLst/>
                        </a:rPr>
                        <a:t>Actor1Geo_Type</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2391176568"/>
                  </a:ext>
                </a:extLst>
              </a:tr>
              <a:tr h="182880">
                <a:tc>
                  <a:txBody>
                    <a:bodyPr/>
                    <a:lstStyle/>
                    <a:p>
                      <a:pPr algn="l" fontAlgn="b"/>
                      <a:r>
                        <a:rPr lang="en-IN" sz="1100" u="none" strike="noStrike">
                          <a:effectLst/>
                        </a:rPr>
                        <a:t>Actor1Geo_FullName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1106742645"/>
                  </a:ext>
                </a:extLst>
              </a:tr>
              <a:tr h="182880">
                <a:tc>
                  <a:txBody>
                    <a:bodyPr/>
                    <a:lstStyle/>
                    <a:p>
                      <a:pPr algn="l" fontAlgn="b"/>
                      <a:r>
                        <a:rPr lang="en-IN" sz="1100" u="none" strike="noStrike">
                          <a:effectLst/>
                        </a:rPr>
                        <a:t>Actor1Geo_CountryCode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4252582396"/>
                  </a:ext>
                </a:extLst>
              </a:tr>
              <a:tr h="182880">
                <a:tc>
                  <a:txBody>
                    <a:bodyPr/>
                    <a:lstStyle/>
                    <a:p>
                      <a:pPr algn="l" fontAlgn="b"/>
                      <a:r>
                        <a:rPr lang="en-IN" sz="1100" u="none" strike="noStrike">
                          <a:effectLst/>
                        </a:rPr>
                        <a:t>Actor1Geo_ADM1Code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1877769577"/>
                  </a:ext>
                </a:extLst>
              </a:tr>
              <a:tr h="182880">
                <a:tc>
                  <a:txBody>
                    <a:bodyPr/>
                    <a:lstStyle/>
                    <a:p>
                      <a:pPr algn="l" fontAlgn="b"/>
                      <a:r>
                        <a:rPr lang="en-IN" sz="1100" u="none" strike="noStrike">
                          <a:effectLst/>
                        </a:rPr>
                        <a:t>Actor1Geo_Lat</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3313499227"/>
                  </a:ext>
                </a:extLst>
              </a:tr>
              <a:tr h="182880">
                <a:tc>
                  <a:txBody>
                    <a:bodyPr/>
                    <a:lstStyle/>
                    <a:p>
                      <a:pPr algn="l" fontAlgn="b"/>
                      <a:r>
                        <a:rPr lang="en-IN" sz="1100" u="none" strike="noStrike">
                          <a:effectLst/>
                        </a:rPr>
                        <a:t>Actor1Geo_Long</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1792706230"/>
                  </a:ext>
                </a:extLst>
              </a:tr>
              <a:tr h="182880">
                <a:tc>
                  <a:txBody>
                    <a:bodyPr/>
                    <a:lstStyle/>
                    <a:p>
                      <a:pPr algn="l" fontAlgn="b"/>
                      <a:r>
                        <a:rPr lang="en-IN" sz="1100" u="none" strike="noStrike">
                          <a:effectLst/>
                        </a:rPr>
                        <a:t>Actor1Geo_FeatureID</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1061005036"/>
                  </a:ext>
                </a:extLst>
              </a:tr>
              <a:tr h="182880">
                <a:tc>
                  <a:txBody>
                    <a:bodyPr/>
                    <a:lstStyle/>
                    <a:p>
                      <a:pPr algn="l" fontAlgn="b"/>
                      <a:r>
                        <a:rPr lang="en-IN" sz="1100" u="none" strike="noStrike">
                          <a:effectLst/>
                        </a:rPr>
                        <a:t>Actor2Geo_Type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2892035642"/>
                  </a:ext>
                </a:extLst>
              </a:tr>
              <a:tr h="182880">
                <a:tc>
                  <a:txBody>
                    <a:bodyPr/>
                    <a:lstStyle/>
                    <a:p>
                      <a:pPr algn="l" fontAlgn="b"/>
                      <a:r>
                        <a:rPr lang="en-IN" sz="1100" u="none" strike="noStrike">
                          <a:effectLst/>
                        </a:rPr>
                        <a:t>Actor2Geo_FullName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3828710970"/>
                  </a:ext>
                </a:extLst>
              </a:tr>
              <a:tr h="182880">
                <a:tc>
                  <a:txBody>
                    <a:bodyPr/>
                    <a:lstStyle/>
                    <a:p>
                      <a:pPr algn="l" fontAlgn="b"/>
                      <a:r>
                        <a:rPr lang="en-IN" sz="1100" u="none" strike="noStrike">
                          <a:effectLst/>
                        </a:rPr>
                        <a:t>Actor2Geo_CountryCode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741664730"/>
                  </a:ext>
                </a:extLst>
              </a:tr>
              <a:tr h="182880">
                <a:tc>
                  <a:txBody>
                    <a:bodyPr/>
                    <a:lstStyle/>
                    <a:p>
                      <a:pPr algn="l" fontAlgn="b"/>
                      <a:r>
                        <a:rPr lang="en-IN" sz="1100" u="none" strike="noStrike">
                          <a:effectLst/>
                        </a:rPr>
                        <a:t>Actor2Geo_ADM1Code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4205912933"/>
                  </a:ext>
                </a:extLst>
              </a:tr>
              <a:tr h="182880">
                <a:tc>
                  <a:txBody>
                    <a:bodyPr/>
                    <a:lstStyle/>
                    <a:p>
                      <a:pPr algn="l" fontAlgn="b"/>
                      <a:r>
                        <a:rPr lang="en-IN" sz="1100" u="none" strike="noStrike">
                          <a:effectLst/>
                        </a:rPr>
                        <a:t>Actor2Geo_Lat</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1252045675"/>
                  </a:ext>
                </a:extLst>
              </a:tr>
              <a:tr h="182880">
                <a:tc>
                  <a:txBody>
                    <a:bodyPr/>
                    <a:lstStyle/>
                    <a:p>
                      <a:pPr algn="l" fontAlgn="b"/>
                      <a:r>
                        <a:rPr lang="en-IN" sz="1100" u="none" strike="noStrike">
                          <a:effectLst/>
                        </a:rPr>
                        <a:t>Actor2Geo_Long</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3242380426"/>
                  </a:ext>
                </a:extLst>
              </a:tr>
              <a:tr h="182880">
                <a:tc>
                  <a:txBody>
                    <a:bodyPr/>
                    <a:lstStyle/>
                    <a:p>
                      <a:pPr algn="l" fontAlgn="b"/>
                      <a:r>
                        <a:rPr lang="en-IN" sz="1100" u="none" strike="noStrike">
                          <a:effectLst/>
                        </a:rPr>
                        <a:t>Actor2Geo_FeatureID</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4003176592"/>
                  </a:ext>
                </a:extLst>
              </a:tr>
              <a:tr h="182880">
                <a:tc>
                  <a:txBody>
                    <a:bodyPr/>
                    <a:lstStyle/>
                    <a:p>
                      <a:pPr algn="l" fontAlgn="b"/>
                      <a:r>
                        <a:rPr lang="en-IN" sz="1100" u="none" strike="noStrike" dirty="0" err="1">
                          <a:effectLst/>
                        </a:rPr>
                        <a:t>ActionGeo_Type</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3998032925"/>
                  </a:ext>
                </a:extLst>
              </a:tr>
              <a:tr h="182880">
                <a:tc>
                  <a:txBody>
                    <a:bodyPr/>
                    <a:lstStyle/>
                    <a:p>
                      <a:pPr algn="l" fontAlgn="b"/>
                      <a:r>
                        <a:rPr lang="en-IN" sz="1100" u="none" strike="noStrike">
                          <a:effectLst/>
                        </a:rPr>
                        <a:t>ActionGeo_FullName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440354454"/>
                  </a:ext>
                </a:extLst>
              </a:tr>
              <a:tr h="182880">
                <a:tc>
                  <a:txBody>
                    <a:bodyPr/>
                    <a:lstStyle/>
                    <a:p>
                      <a:pPr algn="l" fontAlgn="b"/>
                      <a:r>
                        <a:rPr lang="en-IN" sz="1100" u="none" strike="noStrike">
                          <a:effectLst/>
                        </a:rPr>
                        <a:t>ActionGeo_CountryCode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387218561"/>
                  </a:ext>
                </a:extLst>
              </a:tr>
              <a:tr h="182880">
                <a:tc>
                  <a:txBody>
                    <a:bodyPr/>
                    <a:lstStyle/>
                    <a:p>
                      <a:pPr algn="l" fontAlgn="b"/>
                      <a:r>
                        <a:rPr lang="en-IN" sz="1100" u="none" strike="noStrike">
                          <a:effectLst/>
                        </a:rPr>
                        <a:t>ActionGeo_ADM1Code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4202716290"/>
                  </a:ext>
                </a:extLst>
              </a:tr>
              <a:tr h="182880">
                <a:tc>
                  <a:txBody>
                    <a:bodyPr/>
                    <a:lstStyle/>
                    <a:p>
                      <a:pPr algn="l" fontAlgn="b"/>
                      <a:r>
                        <a:rPr lang="en-IN" sz="1100" u="none" strike="noStrike">
                          <a:effectLst/>
                        </a:rPr>
                        <a:t>ActionGeo_Lat</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2068457155"/>
                  </a:ext>
                </a:extLst>
              </a:tr>
              <a:tr h="182880">
                <a:tc>
                  <a:txBody>
                    <a:bodyPr/>
                    <a:lstStyle/>
                    <a:p>
                      <a:pPr algn="l" fontAlgn="b"/>
                      <a:r>
                        <a:rPr lang="en-IN" sz="1100" u="none" strike="noStrike" dirty="0" err="1">
                          <a:effectLst/>
                        </a:rPr>
                        <a:t>ActionGeo_Long</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2035479501"/>
                  </a:ext>
                </a:extLst>
              </a:tr>
              <a:tr h="182880">
                <a:tc>
                  <a:txBody>
                    <a:bodyPr/>
                    <a:lstStyle/>
                    <a:p>
                      <a:pPr algn="l" fontAlgn="b"/>
                      <a:r>
                        <a:rPr lang="en-IN" sz="1100" u="none" strike="noStrike" dirty="0" err="1">
                          <a:effectLst/>
                        </a:rPr>
                        <a:t>ActionGeo_FeatureID</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3426514777"/>
                  </a:ext>
                </a:extLst>
              </a:tr>
            </a:tbl>
          </a:graphicData>
        </a:graphic>
      </p:graphicFrame>
      <p:graphicFrame>
        <p:nvGraphicFramePr>
          <p:cNvPr id="8" name="Table 7">
            <a:extLst>
              <a:ext uri="{FF2B5EF4-FFF2-40B4-BE49-F238E27FC236}">
                <a16:creationId xmlns:a16="http://schemas.microsoft.com/office/drawing/2014/main" id="{C7E087B3-7BC9-F715-3AB5-8A06F8EFC999}"/>
              </a:ext>
            </a:extLst>
          </p:cNvPr>
          <p:cNvGraphicFramePr>
            <a:graphicFrameLocks noGrp="1"/>
          </p:cNvGraphicFramePr>
          <p:nvPr>
            <p:extLst>
              <p:ext uri="{D42A27DB-BD31-4B8C-83A1-F6EECF244321}">
                <p14:modId xmlns:p14="http://schemas.microsoft.com/office/powerpoint/2010/main" val="608985107"/>
              </p:ext>
            </p:extLst>
          </p:nvPr>
        </p:nvGraphicFramePr>
        <p:xfrm>
          <a:off x="161922" y="4061674"/>
          <a:ext cx="1600200" cy="365760"/>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val="1890826509"/>
                    </a:ext>
                  </a:extLst>
                </a:gridCol>
              </a:tblGrid>
              <a:tr h="182880">
                <a:tc>
                  <a:txBody>
                    <a:bodyPr/>
                    <a:lstStyle/>
                    <a:p>
                      <a:pPr algn="l" fontAlgn="b"/>
                      <a:r>
                        <a:rPr lang="en-IN" sz="1100" u="none" strike="noStrike" dirty="0">
                          <a:effectLst/>
                        </a:rPr>
                        <a:t>DATEADDED</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6914160"/>
                  </a:ext>
                </a:extLst>
              </a:tr>
              <a:tr h="182880">
                <a:tc>
                  <a:txBody>
                    <a:bodyPr/>
                    <a:lstStyle/>
                    <a:p>
                      <a:pPr algn="l" fontAlgn="b"/>
                      <a:r>
                        <a:rPr lang="en-IN" sz="1100" u="none" strike="noStrike" dirty="0">
                          <a:effectLst/>
                        </a:rPr>
                        <a:t>SOURCEURL</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4490785"/>
                  </a:ext>
                </a:extLst>
              </a:tr>
            </a:tbl>
          </a:graphicData>
        </a:graphic>
      </p:graphicFrame>
      <p:sp>
        <p:nvSpPr>
          <p:cNvPr id="9" name="Right Triangle 8">
            <a:extLst>
              <a:ext uri="{FF2B5EF4-FFF2-40B4-BE49-F238E27FC236}">
                <a16:creationId xmlns:a16="http://schemas.microsoft.com/office/drawing/2014/main" id="{4C479F7D-839A-DD7A-6E0F-3D87EA6E2EDB}"/>
              </a:ext>
            </a:extLst>
          </p:cNvPr>
          <p:cNvSpPr/>
          <p:nvPr/>
        </p:nvSpPr>
        <p:spPr>
          <a:xfrm>
            <a:off x="5596290" y="212246"/>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Top Corners One Rounded and One Snipped 9">
            <a:extLst>
              <a:ext uri="{FF2B5EF4-FFF2-40B4-BE49-F238E27FC236}">
                <a16:creationId xmlns:a16="http://schemas.microsoft.com/office/drawing/2014/main" id="{F80D2C2D-D99F-6751-8448-29372981669F}"/>
              </a:ext>
            </a:extLst>
          </p:cNvPr>
          <p:cNvSpPr/>
          <p:nvPr/>
        </p:nvSpPr>
        <p:spPr>
          <a:xfrm>
            <a:off x="1" y="212246"/>
            <a:ext cx="5943599"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
            <a:extLst>
              <a:ext uri="{FF2B5EF4-FFF2-40B4-BE49-F238E27FC236}">
                <a16:creationId xmlns:a16="http://schemas.microsoft.com/office/drawing/2014/main" id="{E5407819-FBBB-87CC-3B73-AC4E8DF6D316}"/>
              </a:ext>
            </a:extLst>
          </p:cNvPr>
          <p:cNvSpPr>
            <a:spLocks noGrp="1"/>
          </p:cNvSpPr>
          <p:nvPr>
            <p:ph type="title"/>
          </p:nvPr>
        </p:nvSpPr>
        <p:spPr>
          <a:xfrm>
            <a:off x="373322" y="395275"/>
            <a:ext cx="5285606" cy="432000"/>
          </a:xfrm>
        </p:spPr>
        <p:txBody>
          <a:bodyPr>
            <a:normAutofit fontScale="90000"/>
          </a:bodyPr>
          <a:lstStyle/>
          <a:p>
            <a:r>
              <a:rPr lang="en-US" dirty="0">
                <a:solidFill>
                  <a:schemeClr val="bg1"/>
                </a:solidFill>
              </a:rPr>
              <a:t>Overview of GDELT data</a:t>
            </a:r>
            <a:endParaRPr lang="en-IN" dirty="0">
              <a:solidFill>
                <a:schemeClr val="bg1"/>
              </a:solidFill>
            </a:endParaRPr>
          </a:p>
        </p:txBody>
      </p:sp>
      <p:sp>
        <p:nvSpPr>
          <p:cNvPr id="12" name="Right Brace 11">
            <a:extLst>
              <a:ext uri="{FF2B5EF4-FFF2-40B4-BE49-F238E27FC236}">
                <a16:creationId xmlns:a16="http://schemas.microsoft.com/office/drawing/2014/main" id="{9C51DDB0-2CC7-5E8F-143F-E86A6DDC90C2}"/>
              </a:ext>
            </a:extLst>
          </p:cNvPr>
          <p:cNvSpPr/>
          <p:nvPr/>
        </p:nvSpPr>
        <p:spPr>
          <a:xfrm>
            <a:off x="1832754" y="2641655"/>
            <a:ext cx="388189" cy="9916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0ED01221-9534-9BAC-D9FD-71067DAB28BB}"/>
              </a:ext>
            </a:extLst>
          </p:cNvPr>
          <p:cNvSpPr txBox="1"/>
          <p:nvPr/>
        </p:nvSpPr>
        <p:spPr>
          <a:xfrm>
            <a:off x="2298940" y="2629660"/>
            <a:ext cx="1138686" cy="1015663"/>
          </a:xfrm>
          <a:prstGeom prst="rect">
            <a:avLst/>
          </a:prstGeom>
          <a:solidFill>
            <a:schemeClr val="accent4">
              <a:lumMod val="40000"/>
              <a:lumOff val="60000"/>
            </a:schemeClr>
          </a:solidFill>
          <a:ln w="22225">
            <a:solidFill>
              <a:schemeClr val="accent1"/>
            </a:solidFill>
            <a:prstDash val="sysDash"/>
          </a:ln>
        </p:spPr>
        <p:txBody>
          <a:bodyPr wrap="square" rtlCol="0">
            <a:spAutoFit/>
          </a:bodyPr>
          <a:lstStyle>
            <a:defPPr>
              <a:defRPr lang="en-US"/>
            </a:defPPr>
            <a:lvl1pPr>
              <a:defRPr sz="1200"/>
            </a:lvl1pPr>
          </a:lstStyle>
          <a:p>
            <a:r>
              <a:rPr lang="en-US" dirty="0"/>
              <a:t>ID and timestamp of news recorded in </a:t>
            </a:r>
            <a:r>
              <a:rPr lang="en-US"/>
              <a:t>different formats</a:t>
            </a:r>
            <a:endParaRPr lang="en-IN" dirty="0"/>
          </a:p>
        </p:txBody>
      </p:sp>
      <p:sp>
        <p:nvSpPr>
          <p:cNvPr id="15" name="TextBox 14">
            <a:extLst>
              <a:ext uri="{FF2B5EF4-FFF2-40B4-BE49-F238E27FC236}">
                <a16:creationId xmlns:a16="http://schemas.microsoft.com/office/drawing/2014/main" id="{0524AA26-E80E-5752-AF6F-572D0A8A9FE9}"/>
              </a:ext>
            </a:extLst>
          </p:cNvPr>
          <p:cNvSpPr txBox="1"/>
          <p:nvPr/>
        </p:nvSpPr>
        <p:spPr>
          <a:xfrm>
            <a:off x="9622440" y="2358096"/>
            <a:ext cx="1138686" cy="1200329"/>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Geographical details </a:t>
            </a:r>
            <a:r>
              <a:rPr lang="en-US" dirty="0"/>
              <a:t>along with latitude and longitude of the parties involved</a:t>
            </a:r>
            <a:endParaRPr lang="en-IN" dirty="0"/>
          </a:p>
        </p:txBody>
      </p:sp>
      <p:sp>
        <p:nvSpPr>
          <p:cNvPr id="16" name="Right Brace 15">
            <a:extLst>
              <a:ext uri="{FF2B5EF4-FFF2-40B4-BE49-F238E27FC236}">
                <a16:creationId xmlns:a16="http://schemas.microsoft.com/office/drawing/2014/main" id="{1CCFD49B-5EC3-0CC7-E4A4-40CA239E713A}"/>
              </a:ext>
            </a:extLst>
          </p:cNvPr>
          <p:cNvSpPr/>
          <p:nvPr/>
        </p:nvSpPr>
        <p:spPr>
          <a:xfrm>
            <a:off x="9234251" y="1038021"/>
            <a:ext cx="388189" cy="3840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47376E15-54D1-484D-B542-C88C5F48D2B7}"/>
              </a:ext>
            </a:extLst>
          </p:cNvPr>
          <p:cNvSpPr txBox="1"/>
          <p:nvPr/>
        </p:nvSpPr>
        <p:spPr>
          <a:xfrm>
            <a:off x="6096000" y="2358096"/>
            <a:ext cx="1285336" cy="1384995"/>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Categorical rundown details </a:t>
            </a:r>
            <a:r>
              <a:rPr lang="en-US" dirty="0"/>
              <a:t>such as name, religion, region, political group of the parties involved</a:t>
            </a:r>
            <a:endParaRPr lang="en-IN" dirty="0"/>
          </a:p>
        </p:txBody>
      </p:sp>
      <p:sp>
        <p:nvSpPr>
          <p:cNvPr id="18" name="Right Brace 17">
            <a:extLst>
              <a:ext uri="{FF2B5EF4-FFF2-40B4-BE49-F238E27FC236}">
                <a16:creationId xmlns:a16="http://schemas.microsoft.com/office/drawing/2014/main" id="{D8C8050F-6CF4-569C-287C-119B5D990026}"/>
              </a:ext>
            </a:extLst>
          </p:cNvPr>
          <p:cNvSpPr/>
          <p:nvPr/>
        </p:nvSpPr>
        <p:spPr>
          <a:xfrm>
            <a:off x="5707811" y="1228363"/>
            <a:ext cx="388189" cy="36444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ight Brace 18">
            <a:extLst>
              <a:ext uri="{FF2B5EF4-FFF2-40B4-BE49-F238E27FC236}">
                <a16:creationId xmlns:a16="http://schemas.microsoft.com/office/drawing/2014/main" id="{56147CE1-07B3-3371-C309-5F4DAE10B9E7}"/>
              </a:ext>
            </a:extLst>
          </p:cNvPr>
          <p:cNvSpPr/>
          <p:nvPr/>
        </p:nvSpPr>
        <p:spPr>
          <a:xfrm>
            <a:off x="1839400" y="4049679"/>
            <a:ext cx="388189" cy="3749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81B8C9DE-450D-477B-F984-77AE7DA22602}"/>
              </a:ext>
            </a:extLst>
          </p:cNvPr>
          <p:cNvSpPr txBox="1"/>
          <p:nvPr/>
        </p:nvSpPr>
        <p:spPr>
          <a:xfrm>
            <a:off x="2212315" y="3913970"/>
            <a:ext cx="1473143" cy="646331"/>
          </a:xfrm>
          <a:prstGeom prst="rect">
            <a:avLst/>
          </a:prstGeom>
          <a:solidFill>
            <a:schemeClr val="accent4">
              <a:lumMod val="40000"/>
              <a:lumOff val="60000"/>
            </a:schemeClr>
          </a:solidFill>
          <a:ln w="22225">
            <a:solidFill>
              <a:schemeClr val="accent1"/>
            </a:solidFill>
            <a:prstDash val="sysDash"/>
          </a:ln>
        </p:spPr>
        <p:txBody>
          <a:bodyPr wrap="square" rtlCol="0">
            <a:spAutoFit/>
          </a:bodyPr>
          <a:lstStyle>
            <a:defPPr>
              <a:defRPr lang="en-US"/>
            </a:defPPr>
            <a:lvl1pPr>
              <a:defRPr sz="1200"/>
            </a:lvl1pPr>
          </a:lstStyle>
          <a:p>
            <a:r>
              <a:rPr lang="en-US" dirty="0"/>
              <a:t>Source of data (news) and date of addition </a:t>
            </a:r>
            <a:r>
              <a:rPr lang="en-US"/>
              <a:t>in registry</a:t>
            </a:r>
            <a:endParaRPr lang="en-IN" dirty="0"/>
          </a:p>
        </p:txBody>
      </p:sp>
      <p:sp>
        <p:nvSpPr>
          <p:cNvPr id="21" name="Right Brace 20">
            <a:extLst>
              <a:ext uri="{FF2B5EF4-FFF2-40B4-BE49-F238E27FC236}">
                <a16:creationId xmlns:a16="http://schemas.microsoft.com/office/drawing/2014/main" id="{98ACF7C2-4976-C194-6FE6-E0F1342E2513}"/>
              </a:ext>
            </a:extLst>
          </p:cNvPr>
          <p:cNvSpPr/>
          <p:nvPr/>
        </p:nvSpPr>
        <p:spPr>
          <a:xfrm>
            <a:off x="1854954" y="4828948"/>
            <a:ext cx="388189" cy="18168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TextBox 21">
            <a:extLst>
              <a:ext uri="{FF2B5EF4-FFF2-40B4-BE49-F238E27FC236}">
                <a16:creationId xmlns:a16="http://schemas.microsoft.com/office/drawing/2014/main" id="{3D4528DC-A009-CB7C-E21D-82397B950950}"/>
              </a:ext>
            </a:extLst>
          </p:cNvPr>
          <p:cNvSpPr txBox="1"/>
          <p:nvPr/>
        </p:nvSpPr>
        <p:spPr>
          <a:xfrm>
            <a:off x="2266593" y="5131189"/>
            <a:ext cx="1138686" cy="1200329"/>
          </a:xfrm>
          <a:prstGeom prst="rect">
            <a:avLst/>
          </a:prstGeom>
          <a:noFill/>
        </p:spPr>
        <p:txBody>
          <a:bodyPr wrap="square" rtlCol="0">
            <a:spAutoFit/>
          </a:bodyPr>
          <a:lstStyle/>
          <a:p>
            <a:r>
              <a:rPr lang="en-US" sz="1200" dirty="0"/>
              <a:t>Analysis data,</a:t>
            </a:r>
          </a:p>
          <a:p>
            <a:r>
              <a:rPr lang="en-US" sz="1200" dirty="0"/>
              <a:t>Magnitude, references, average tone of a particular article or news</a:t>
            </a:r>
            <a:endParaRPr lang="en-IN" sz="1200" dirty="0"/>
          </a:p>
        </p:txBody>
      </p:sp>
      <p:sp>
        <p:nvSpPr>
          <p:cNvPr id="23" name="TextBox 22">
            <a:extLst>
              <a:ext uri="{FF2B5EF4-FFF2-40B4-BE49-F238E27FC236}">
                <a16:creationId xmlns:a16="http://schemas.microsoft.com/office/drawing/2014/main" id="{BD80F783-DF7B-D8AF-B48B-C1013BB97BD0}"/>
              </a:ext>
            </a:extLst>
          </p:cNvPr>
          <p:cNvSpPr txBox="1"/>
          <p:nvPr/>
        </p:nvSpPr>
        <p:spPr>
          <a:xfrm>
            <a:off x="3270" y="1231630"/>
            <a:ext cx="3809606" cy="923330"/>
          </a:xfrm>
          <a:prstGeom prst="rect">
            <a:avLst/>
          </a:prstGeom>
          <a:solidFill>
            <a:schemeClr val="tx2">
              <a:lumMod val="20000"/>
              <a:lumOff val="80000"/>
            </a:schemeClr>
          </a:solidFill>
        </p:spPr>
        <p:txBody>
          <a:bodyPr wrap="square" rtlCol="0">
            <a:spAutoFit/>
          </a:bodyPr>
          <a:lstStyle/>
          <a:p>
            <a:r>
              <a:rPr lang="en-US" dirty="0"/>
              <a:t>All </a:t>
            </a:r>
            <a:r>
              <a:rPr lang="en-US" b="1" dirty="0"/>
              <a:t>58</a:t>
            </a:r>
            <a:r>
              <a:rPr lang="en-US" dirty="0"/>
              <a:t> variables of a particular single news article is classified into </a:t>
            </a:r>
            <a:r>
              <a:rPr lang="en-US" b="1" dirty="0"/>
              <a:t>5 major categories</a:t>
            </a:r>
            <a:r>
              <a:rPr lang="en-US" dirty="0"/>
              <a:t> shown below</a:t>
            </a:r>
            <a:endParaRPr lang="en-IN" dirty="0"/>
          </a:p>
        </p:txBody>
      </p:sp>
      <p:sp>
        <p:nvSpPr>
          <p:cNvPr id="24" name="TextBox 23">
            <a:extLst>
              <a:ext uri="{FF2B5EF4-FFF2-40B4-BE49-F238E27FC236}">
                <a16:creationId xmlns:a16="http://schemas.microsoft.com/office/drawing/2014/main" id="{973AD978-60CA-5491-3344-F9B75F7C42F2}"/>
              </a:ext>
            </a:extLst>
          </p:cNvPr>
          <p:cNvSpPr txBox="1"/>
          <p:nvPr/>
        </p:nvSpPr>
        <p:spPr>
          <a:xfrm>
            <a:off x="2298940" y="2629660"/>
            <a:ext cx="1138686" cy="1015663"/>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ID and timestamp </a:t>
            </a:r>
            <a:r>
              <a:rPr lang="en-US" dirty="0"/>
              <a:t>of news recorded in different formats</a:t>
            </a:r>
            <a:endParaRPr lang="en-IN" dirty="0"/>
          </a:p>
        </p:txBody>
      </p:sp>
      <p:sp>
        <p:nvSpPr>
          <p:cNvPr id="25" name="TextBox 24">
            <a:extLst>
              <a:ext uri="{FF2B5EF4-FFF2-40B4-BE49-F238E27FC236}">
                <a16:creationId xmlns:a16="http://schemas.microsoft.com/office/drawing/2014/main" id="{34257ED8-E8C0-D7C8-C400-8F68633B326F}"/>
              </a:ext>
            </a:extLst>
          </p:cNvPr>
          <p:cNvSpPr txBox="1"/>
          <p:nvPr/>
        </p:nvSpPr>
        <p:spPr>
          <a:xfrm>
            <a:off x="2213237" y="3913970"/>
            <a:ext cx="1473143" cy="646331"/>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Source of data</a:t>
            </a:r>
            <a:r>
              <a:rPr lang="en-US" dirty="0"/>
              <a:t> (news) and date of addition in registry</a:t>
            </a:r>
            <a:endParaRPr lang="en-IN" dirty="0"/>
          </a:p>
        </p:txBody>
      </p:sp>
      <p:sp>
        <p:nvSpPr>
          <p:cNvPr id="26" name="TextBox 25">
            <a:extLst>
              <a:ext uri="{FF2B5EF4-FFF2-40B4-BE49-F238E27FC236}">
                <a16:creationId xmlns:a16="http://schemas.microsoft.com/office/drawing/2014/main" id="{3FB91DD2-9DB1-3C8E-FECF-8FB8F404BA42}"/>
              </a:ext>
            </a:extLst>
          </p:cNvPr>
          <p:cNvSpPr txBox="1"/>
          <p:nvPr/>
        </p:nvSpPr>
        <p:spPr>
          <a:xfrm>
            <a:off x="2267515" y="5131189"/>
            <a:ext cx="1138686" cy="1200329"/>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Analysis data</a:t>
            </a:r>
            <a:r>
              <a:rPr lang="en-US" dirty="0"/>
              <a:t>,</a:t>
            </a:r>
          </a:p>
          <a:p>
            <a:r>
              <a:rPr lang="en-US" dirty="0"/>
              <a:t>Magnitude, references, average tone of a particular article or news</a:t>
            </a:r>
            <a:endParaRPr lang="en-IN" dirty="0"/>
          </a:p>
        </p:txBody>
      </p:sp>
      <p:pic>
        <p:nvPicPr>
          <p:cNvPr id="28" name="Picture 27" descr="Table">
            <a:extLst>
              <a:ext uri="{FF2B5EF4-FFF2-40B4-BE49-F238E27FC236}">
                <a16:creationId xmlns:a16="http://schemas.microsoft.com/office/drawing/2014/main" id="{954A2453-DAC5-C8BA-37E3-8773CDAF9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334" y="5098210"/>
            <a:ext cx="6280289" cy="1759790"/>
          </a:xfrm>
          <a:prstGeom prst="rect">
            <a:avLst/>
          </a:prstGeom>
        </p:spPr>
      </p:pic>
      <p:sp>
        <p:nvSpPr>
          <p:cNvPr id="29" name="Right Brace 28">
            <a:extLst>
              <a:ext uri="{FF2B5EF4-FFF2-40B4-BE49-F238E27FC236}">
                <a16:creationId xmlns:a16="http://schemas.microsoft.com/office/drawing/2014/main" id="{90BCF979-966B-12E9-3613-AAD472A0A8E6}"/>
              </a:ext>
            </a:extLst>
          </p:cNvPr>
          <p:cNvSpPr/>
          <p:nvPr/>
        </p:nvSpPr>
        <p:spPr>
          <a:xfrm flipH="1">
            <a:off x="5453311" y="5098210"/>
            <a:ext cx="451850" cy="17597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F79879D7-D7F2-333B-2AA4-7797822744CF}"/>
              </a:ext>
            </a:extLst>
          </p:cNvPr>
          <p:cNvSpPr txBox="1"/>
          <p:nvPr/>
        </p:nvSpPr>
        <p:spPr>
          <a:xfrm>
            <a:off x="4260827" y="5470273"/>
            <a:ext cx="1138686" cy="1015663"/>
          </a:xfrm>
          <a:prstGeom prst="rect">
            <a:avLst/>
          </a:prstGeom>
          <a:solidFill>
            <a:schemeClr val="accent1">
              <a:lumMod val="75000"/>
            </a:schemeClr>
          </a:solidFill>
          <a:ln w="22225">
            <a:solidFill>
              <a:schemeClr val="accent1">
                <a:lumMod val="75000"/>
              </a:schemeClr>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dirty="0">
                <a:solidFill>
                  <a:schemeClr val="bg1"/>
                </a:solidFill>
              </a:rPr>
              <a:t>A direct relation between Event code and Goldstein scale</a:t>
            </a:r>
            <a:endParaRPr lang="en-IN" dirty="0">
              <a:solidFill>
                <a:schemeClr val="bg1"/>
              </a:solidFill>
            </a:endParaRPr>
          </a:p>
        </p:txBody>
      </p:sp>
    </p:spTree>
    <p:extLst>
      <p:ext uri="{BB962C8B-B14F-4D97-AF65-F5344CB8AC3E}">
        <p14:creationId xmlns:p14="http://schemas.microsoft.com/office/powerpoint/2010/main" val="1311781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D648E156-635D-F01A-BB81-61C35871DFEF}"/>
              </a:ext>
            </a:extLst>
          </p:cNvPr>
          <p:cNvSpPr/>
          <p:nvPr/>
        </p:nvSpPr>
        <p:spPr>
          <a:xfrm>
            <a:off x="5596290" y="212246"/>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Top Corners One Rounded and One Snipped 4">
            <a:extLst>
              <a:ext uri="{FF2B5EF4-FFF2-40B4-BE49-F238E27FC236}">
                <a16:creationId xmlns:a16="http://schemas.microsoft.com/office/drawing/2014/main" id="{973ADA0E-9836-7A05-B7F6-A0A9BCCCDB0F}"/>
              </a:ext>
            </a:extLst>
          </p:cNvPr>
          <p:cNvSpPr/>
          <p:nvPr/>
        </p:nvSpPr>
        <p:spPr>
          <a:xfrm>
            <a:off x="1" y="212246"/>
            <a:ext cx="5943599"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94EB1A6F-14E9-0354-D8C6-7B098459598B}"/>
              </a:ext>
            </a:extLst>
          </p:cNvPr>
          <p:cNvSpPr>
            <a:spLocks noGrp="1"/>
          </p:cNvSpPr>
          <p:nvPr>
            <p:ph type="title"/>
          </p:nvPr>
        </p:nvSpPr>
        <p:spPr>
          <a:xfrm>
            <a:off x="373322" y="395275"/>
            <a:ext cx="5285606" cy="432000"/>
          </a:xfrm>
        </p:spPr>
        <p:txBody>
          <a:bodyPr>
            <a:normAutofit fontScale="90000"/>
          </a:bodyPr>
          <a:lstStyle/>
          <a:p>
            <a:r>
              <a:rPr lang="en-US" dirty="0">
                <a:solidFill>
                  <a:schemeClr val="bg1"/>
                </a:solidFill>
              </a:rPr>
              <a:t>Some Visual Analysis</a:t>
            </a:r>
            <a:endParaRPr lang="en-IN" dirty="0">
              <a:solidFill>
                <a:schemeClr val="bg1"/>
              </a:solidFill>
            </a:endParaRPr>
          </a:p>
        </p:txBody>
      </p:sp>
      <p:pic>
        <p:nvPicPr>
          <p:cNvPr id="12" name="Picture 11" descr="Chart, histogram">
            <a:extLst>
              <a:ext uri="{FF2B5EF4-FFF2-40B4-BE49-F238E27FC236}">
                <a16:creationId xmlns:a16="http://schemas.microsoft.com/office/drawing/2014/main" id="{59042209-74CB-273B-69C7-6EFDEC15C1EA}"/>
              </a:ext>
            </a:extLst>
          </p:cNvPr>
          <p:cNvPicPr>
            <a:picLocks noChangeAspect="1"/>
          </p:cNvPicPr>
          <p:nvPr/>
        </p:nvPicPr>
        <p:blipFill rotWithShape="1">
          <a:blip r:embed="rId2">
            <a:extLst>
              <a:ext uri="{28A0092B-C50C-407E-A947-70E740481C1C}">
                <a14:useLocalDpi xmlns:a14="http://schemas.microsoft.com/office/drawing/2010/main" val="0"/>
              </a:ext>
            </a:extLst>
          </a:blip>
          <a:srcRect t="4484"/>
          <a:stretch/>
        </p:blipFill>
        <p:spPr>
          <a:xfrm>
            <a:off x="-1" y="1475117"/>
            <a:ext cx="9494281" cy="5382883"/>
          </a:xfrm>
          <a:prstGeom prst="rect">
            <a:avLst/>
          </a:prstGeom>
        </p:spPr>
      </p:pic>
      <p:sp>
        <p:nvSpPr>
          <p:cNvPr id="13" name="TextBox 12">
            <a:extLst>
              <a:ext uri="{FF2B5EF4-FFF2-40B4-BE49-F238E27FC236}">
                <a16:creationId xmlns:a16="http://schemas.microsoft.com/office/drawing/2014/main" id="{768BEFEF-2783-43C3-B100-A88070D90D0F}"/>
              </a:ext>
            </a:extLst>
          </p:cNvPr>
          <p:cNvSpPr txBox="1"/>
          <p:nvPr/>
        </p:nvSpPr>
        <p:spPr>
          <a:xfrm>
            <a:off x="9493044" y="1409253"/>
            <a:ext cx="2394155" cy="830997"/>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Histogram </a:t>
            </a:r>
            <a:r>
              <a:rPr lang="en-US" dirty="0"/>
              <a:t>plotted of the average tone of news articles (approx. 70,000) for the date 16</a:t>
            </a:r>
            <a:r>
              <a:rPr lang="en-US" baseline="30000" dirty="0"/>
              <a:t>th</a:t>
            </a:r>
            <a:r>
              <a:rPr lang="en-US" dirty="0"/>
              <a:t> January 2023 </a:t>
            </a:r>
            <a:endParaRPr lang="en-IN" dirty="0"/>
          </a:p>
        </p:txBody>
      </p:sp>
    </p:spTree>
    <p:extLst>
      <p:ext uri="{BB962C8B-B14F-4D97-AF65-F5344CB8AC3E}">
        <p14:creationId xmlns:p14="http://schemas.microsoft.com/office/powerpoint/2010/main" val="1346271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
            <a:extLst>
              <a:ext uri="{FF2B5EF4-FFF2-40B4-BE49-F238E27FC236}">
                <a16:creationId xmlns:a16="http://schemas.microsoft.com/office/drawing/2014/main" id="{72632BF7-414B-C6D4-6532-28395FCF3787}"/>
              </a:ext>
            </a:extLst>
          </p:cNvPr>
          <p:cNvPicPr>
            <a:picLocks noChangeAspect="1"/>
          </p:cNvPicPr>
          <p:nvPr/>
        </p:nvPicPr>
        <p:blipFill rotWithShape="1">
          <a:blip r:embed="rId2">
            <a:extLst>
              <a:ext uri="{28A0092B-C50C-407E-A947-70E740481C1C}">
                <a14:useLocalDpi xmlns:a14="http://schemas.microsoft.com/office/drawing/2010/main" val="0"/>
              </a:ext>
            </a:extLst>
          </a:blip>
          <a:srcRect t="4981" b="5019"/>
          <a:stretch/>
        </p:blipFill>
        <p:spPr>
          <a:xfrm>
            <a:off x="0" y="1432341"/>
            <a:ext cx="9674198" cy="5483427"/>
          </a:xfrm>
          <a:prstGeom prst="rect">
            <a:avLst/>
          </a:prstGeom>
        </p:spPr>
      </p:pic>
      <p:sp>
        <p:nvSpPr>
          <p:cNvPr id="5" name="Right Triangle 4">
            <a:extLst>
              <a:ext uri="{FF2B5EF4-FFF2-40B4-BE49-F238E27FC236}">
                <a16:creationId xmlns:a16="http://schemas.microsoft.com/office/drawing/2014/main" id="{53904E29-B312-72AF-2FA1-10FCA8682B04}"/>
              </a:ext>
            </a:extLst>
          </p:cNvPr>
          <p:cNvSpPr/>
          <p:nvPr/>
        </p:nvSpPr>
        <p:spPr>
          <a:xfrm>
            <a:off x="5596290" y="212246"/>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Top Corners One Rounded and One Snipped 5">
            <a:extLst>
              <a:ext uri="{FF2B5EF4-FFF2-40B4-BE49-F238E27FC236}">
                <a16:creationId xmlns:a16="http://schemas.microsoft.com/office/drawing/2014/main" id="{C7D981C9-C2D8-92A7-ED1E-A53F60BF5F2D}"/>
              </a:ext>
            </a:extLst>
          </p:cNvPr>
          <p:cNvSpPr/>
          <p:nvPr/>
        </p:nvSpPr>
        <p:spPr>
          <a:xfrm>
            <a:off x="1" y="212246"/>
            <a:ext cx="5943599"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FE52208A-E549-9E42-F71B-9D3AA916B780}"/>
              </a:ext>
            </a:extLst>
          </p:cNvPr>
          <p:cNvSpPr>
            <a:spLocks noGrp="1"/>
          </p:cNvSpPr>
          <p:nvPr>
            <p:ph type="title"/>
          </p:nvPr>
        </p:nvSpPr>
        <p:spPr>
          <a:xfrm>
            <a:off x="373322" y="395275"/>
            <a:ext cx="5285606" cy="432000"/>
          </a:xfrm>
        </p:spPr>
        <p:txBody>
          <a:bodyPr>
            <a:normAutofit fontScale="90000"/>
          </a:bodyPr>
          <a:lstStyle/>
          <a:p>
            <a:r>
              <a:rPr lang="en-US" dirty="0">
                <a:solidFill>
                  <a:schemeClr val="bg1"/>
                </a:solidFill>
              </a:rPr>
              <a:t>Some Visual Analysis</a:t>
            </a:r>
            <a:endParaRPr lang="en-IN" dirty="0">
              <a:solidFill>
                <a:schemeClr val="bg1"/>
              </a:solidFill>
            </a:endParaRPr>
          </a:p>
        </p:txBody>
      </p:sp>
      <p:sp>
        <p:nvSpPr>
          <p:cNvPr id="8" name="TextBox 7">
            <a:extLst>
              <a:ext uri="{FF2B5EF4-FFF2-40B4-BE49-F238E27FC236}">
                <a16:creationId xmlns:a16="http://schemas.microsoft.com/office/drawing/2014/main" id="{A2B1E7E9-6926-3397-018C-E99BAD0A65BF}"/>
              </a:ext>
            </a:extLst>
          </p:cNvPr>
          <p:cNvSpPr txBox="1"/>
          <p:nvPr/>
        </p:nvSpPr>
        <p:spPr>
          <a:xfrm>
            <a:off x="9674198" y="1472500"/>
            <a:ext cx="2394155" cy="1015663"/>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Geographical plot </a:t>
            </a:r>
            <a:r>
              <a:rPr lang="en-US" dirty="0"/>
              <a:t> of the sum of avg tone of news articles against the countries involved(approx. 70,000) for the date 16</a:t>
            </a:r>
            <a:r>
              <a:rPr lang="en-US" baseline="30000" dirty="0"/>
              <a:t>th</a:t>
            </a:r>
            <a:r>
              <a:rPr lang="en-US" dirty="0"/>
              <a:t> January 2023</a:t>
            </a:r>
            <a:endParaRPr lang="en-IN" dirty="0"/>
          </a:p>
        </p:txBody>
      </p:sp>
    </p:spTree>
    <p:extLst>
      <p:ext uri="{BB962C8B-B14F-4D97-AF65-F5344CB8AC3E}">
        <p14:creationId xmlns:p14="http://schemas.microsoft.com/office/powerpoint/2010/main" val="4163967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53904E29-B312-72AF-2FA1-10FCA8682B04}"/>
              </a:ext>
            </a:extLst>
          </p:cNvPr>
          <p:cNvSpPr/>
          <p:nvPr/>
        </p:nvSpPr>
        <p:spPr>
          <a:xfrm>
            <a:off x="5596290" y="212246"/>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Top Corners One Rounded and One Snipped 5">
            <a:extLst>
              <a:ext uri="{FF2B5EF4-FFF2-40B4-BE49-F238E27FC236}">
                <a16:creationId xmlns:a16="http://schemas.microsoft.com/office/drawing/2014/main" id="{C7D981C9-C2D8-92A7-ED1E-A53F60BF5F2D}"/>
              </a:ext>
            </a:extLst>
          </p:cNvPr>
          <p:cNvSpPr/>
          <p:nvPr/>
        </p:nvSpPr>
        <p:spPr>
          <a:xfrm>
            <a:off x="1" y="212246"/>
            <a:ext cx="5943599"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FE52208A-E549-9E42-F71B-9D3AA916B780}"/>
              </a:ext>
            </a:extLst>
          </p:cNvPr>
          <p:cNvSpPr>
            <a:spLocks noGrp="1"/>
          </p:cNvSpPr>
          <p:nvPr>
            <p:ph type="title"/>
          </p:nvPr>
        </p:nvSpPr>
        <p:spPr>
          <a:xfrm>
            <a:off x="373322" y="395275"/>
            <a:ext cx="5285606" cy="432000"/>
          </a:xfrm>
        </p:spPr>
        <p:txBody>
          <a:bodyPr>
            <a:normAutofit fontScale="90000"/>
          </a:bodyPr>
          <a:lstStyle/>
          <a:p>
            <a:r>
              <a:rPr lang="en-US" dirty="0">
                <a:solidFill>
                  <a:schemeClr val="bg1"/>
                </a:solidFill>
              </a:rPr>
              <a:t>Some Visual Analysis</a:t>
            </a:r>
            <a:endParaRPr lang="en-IN" dirty="0">
              <a:solidFill>
                <a:schemeClr val="bg1"/>
              </a:solidFill>
            </a:endParaRPr>
          </a:p>
        </p:txBody>
      </p:sp>
      <p:pic>
        <p:nvPicPr>
          <p:cNvPr id="2" name="Picture 1" descr="Chart, bar chart, histogram">
            <a:extLst>
              <a:ext uri="{FF2B5EF4-FFF2-40B4-BE49-F238E27FC236}">
                <a16:creationId xmlns:a16="http://schemas.microsoft.com/office/drawing/2014/main" id="{401D7A0E-6003-F3C8-D246-E74A16A0A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3814"/>
            <a:ext cx="9493044" cy="5208692"/>
          </a:xfrm>
          <a:prstGeom prst="rect">
            <a:avLst/>
          </a:prstGeom>
        </p:spPr>
      </p:pic>
      <p:sp>
        <p:nvSpPr>
          <p:cNvPr id="3" name="TextBox 2">
            <a:extLst>
              <a:ext uri="{FF2B5EF4-FFF2-40B4-BE49-F238E27FC236}">
                <a16:creationId xmlns:a16="http://schemas.microsoft.com/office/drawing/2014/main" id="{3482ABAA-ECAA-A157-19AE-7123E9AC213D}"/>
              </a:ext>
            </a:extLst>
          </p:cNvPr>
          <p:cNvSpPr txBox="1"/>
          <p:nvPr/>
        </p:nvSpPr>
        <p:spPr>
          <a:xfrm>
            <a:off x="9493044" y="1409253"/>
            <a:ext cx="2394155" cy="830997"/>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Histogram </a:t>
            </a:r>
            <a:r>
              <a:rPr lang="en-US" dirty="0"/>
              <a:t>plotted of involvement of countries and some groups in the news (approx. 70,000) for the date 16</a:t>
            </a:r>
            <a:r>
              <a:rPr lang="en-US" baseline="30000" dirty="0"/>
              <a:t>th</a:t>
            </a:r>
            <a:r>
              <a:rPr lang="en-US" dirty="0"/>
              <a:t> January 2023 </a:t>
            </a:r>
            <a:endParaRPr lang="en-IN" dirty="0"/>
          </a:p>
        </p:txBody>
      </p:sp>
    </p:spTree>
    <p:extLst>
      <p:ext uri="{BB962C8B-B14F-4D97-AF65-F5344CB8AC3E}">
        <p14:creationId xmlns:p14="http://schemas.microsoft.com/office/powerpoint/2010/main" val="2328671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53904E29-B312-72AF-2FA1-10FCA8682B04}"/>
              </a:ext>
            </a:extLst>
          </p:cNvPr>
          <p:cNvSpPr/>
          <p:nvPr/>
        </p:nvSpPr>
        <p:spPr>
          <a:xfrm>
            <a:off x="5596290" y="212246"/>
            <a:ext cx="694620" cy="67915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Top Corners One Rounded and One Snipped 5">
            <a:extLst>
              <a:ext uri="{FF2B5EF4-FFF2-40B4-BE49-F238E27FC236}">
                <a16:creationId xmlns:a16="http://schemas.microsoft.com/office/drawing/2014/main" id="{C7D981C9-C2D8-92A7-ED1E-A53F60BF5F2D}"/>
              </a:ext>
            </a:extLst>
          </p:cNvPr>
          <p:cNvSpPr/>
          <p:nvPr/>
        </p:nvSpPr>
        <p:spPr>
          <a:xfrm>
            <a:off x="1" y="212246"/>
            <a:ext cx="5943599" cy="679150"/>
          </a:xfrm>
          <a:prstGeom prst="snipRound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FE52208A-E549-9E42-F71B-9D3AA916B780}"/>
              </a:ext>
            </a:extLst>
          </p:cNvPr>
          <p:cNvSpPr>
            <a:spLocks noGrp="1"/>
          </p:cNvSpPr>
          <p:nvPr>
            <p:ph type="title"/>
          </p:nvPr>
        </p:nvSpPr>
        <p:spPr>
          <a:xfrm>
            <a:off x="373322" y="395275"/>
            <a:ext cx="5285606" cy="432000"/>
          </a:xfrm>
        </p:spPr>
        <p:txBody>
          <a:bodyPr>
            <a:normAutofit fontScale="90000"/>
          </a:bodyPr>
          <a:lstStyle/>
          <a:p>
            <a:r>
              <a:rPr lang="en-US" dirty="0">
                <a:solidFill>
                  <a:schemeClr val="bg1"/>
                </a:solidFill>
              </a:rPr>
              <a:t>Some Visual Analysis</a:t>
            </a:r>
            <a:endParaRPr lang="en-IN" dirty="0">
              <a:solidFill>
                <a:schemeClr val="bg1"/>
              </a:solidFill>
            </a:endParaRPr>
          </a:p>
        </p:txBody>
      </p:sp>
      <p:sp>
        <p:nvSpPr>
          <p:cNvPr id="8" name="TextBox 7">
            <a:extLst>
              <a:ext uri="{FF2B5EF4-FFF2-40B4-BE49-F238E27FC236}">
                <a16:creationId xmlns:a16="http://schemas.microsoft.com/office/drawing/2014/main" id="{A2B1E7E9-6926-3397-018C-E99BAD0A65BF}"/>
              </a:ext>
            </a:extLst>
          </p:cNvPr>
          <p:cNvSpPr txBox="1"/>
          <p:nvPr/>
        </p:nvSpPr>
        <p:spPr>
          <a:xfrm>
            <a:off x="9674198" y="1472500"/>
            <a:ext cx="2394155" cy="646331"/>
          </a:xfrm>
          <a:prstGeom prst="rect">
            <a:avLst/>
          </a:prstGeom>
          <a:solidFill>
            <a:schemeClr val="accent4">
              <a:lumMod val="40000"/>
              <a:lumOff val="60000"/>
            </a:schemeClr>
          </a:solidFill>
          <a:ln w="22225">
            <a:solidFill>
              <a:schemeClr val="accent1"/>
            </a:solidFill>
            <a:prstDash val="sysDash"/>
          </a:ln>
          <a:effectLst>
            <a:outerShdw blurRad="50800" dist="38100" dir="2700000" algn="tl" rotWithShape="0">
              <a:prstClr val="black">
                <a:alpha val="40000"/>
              </a:prstClr>
            </a:outerShdw>
          </a:effectLst>
        </p:spPr>
        <p:txBody>
          <a:bodyPr wrap="square" rtlCol="0">
            <a:spAutoFit/>
          </a:bodyPr>
          <a:lstStyle>
            <a:defPPr>
              <a:defRPr lang="en-US"/>
            </a:defPPr>
            <a:lvl1pPr>
              <a:defRPr sz="1200"/>
            </a:lvl1pPr>
          </a:lstStyle>
          <a:p>
            <a:r>
              <a:rPr lang="en-US" b="1" dirty="0"/>
              <a:t>Geographical plot </a:t>
            </a:r>
            <a:r>
              <a:rPr lang="en-US" dirty="0"/>
              <a:t> countries involved in news (approx. 70,000) for the date 16</a:t>
            </a:r>
            <a:r>
              <a:rPr lang="en-US" baseline="30000" dirty="0"/>
              <a:t>th</a:t>
            </a:r>
            <a:r>
              <a:rPr lang="en-US" dirty="0"/>
              <a:t> January 2023</a:t>
            </a:r>
            <a:endParaRPr lang="en-IN" dirty="0"/>
          </a:p>
        </p:txBody>
      </p:sp>
      <p:pic>
        <p:nvPicPr>
          <p:cNvPr id="2" name="Picture 1" descr="Map">
            <a:extLst>
              <a:ext uri="{FF2B5EF4-FFF2-40B4-BE49-F238E27FC236}">
                <a16:creationId xmlns:a16="http://schemas.microsoft.com/office/drawing/2014/main" id="{C2CAA809-5DD1-6802-D445-D4607F6FB672}"/>
              </a:ext>
            </a:extLst>
          </p:cNvPr>
          <p:cNvPicPr>
            <a:picLocks noChangeAspect="1"/>
          </p:cNvPicPr>
          <p:nvPr/>
        </p:nvPicPr>
        <p:blipFill rotWithShape="1">
          <a:blip r:embed="rId2">
            <a:extLst>
              <a:ext uri="{28A0092B-C50C-407E-A947-70E740481C1C}">
                <a14:useLocalDpi xmlns:a14="http://schemas.microsoft.com/office/drawing/2010/main" val="0"/>
              </a:ext>
            </a:extLst>
          </a:blip>
          <a:srcRect t="5820" b="5592"/>
          <a:stretch/>
        </p:blipFill>
        <p:spPr>
          <a:xfrm>
            <a:off x="0" y="1532884"/>
            <a:ext cx="9652748" cy="5385500"/>
          </a:xfrm>
          <a:prstGeom prst="rect">
            <a:avLst/>
          </a:prstGeom>
        </p:spPr>
      </p:pic>
    </p:spTree>
    <p:extLst>
      <p:ext uri="{BB962C8B-B14F-4D97-AF65-F5344CB8AC3E}">
        <p14:creationId xmlns:p14="http://schemas.microsoft.com/office/powerpoint/2010/main" val="348850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1728</TotalTime>
  <Words>879</Words>
  <Application>Microsoft Office PowerPoint</Application>
  <PresentationFormat>Widescreen</PresentationFormat>
  <Paragraphs>138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 Light</vt:lpstr>
      <vt:lpstr>Arial Rounded MT Bold</vt:lpstr>
      <vt:lpstr>Calibri</vt:lpstr>
      <vt:lpstr>Arial</vt:lpstr>
      <vt:lpstr>Selawik Light</vt:lpstr>
      <vt:lpstr>Office Theme</vt:lpstr>
      <vt:lpstr>PowerPoint Presentation</vt:lpstr>
      <vt:lpstr>Introduction to GDELT Project</vt:lpstr>
      <vt:lpstr>Project Overview</vt:lpstr>
      <vt:lpstr>Architecture</vt:lpstr>
      <vt:lpstr>Overview of GDELT data</vt:lpstr>
      <vt:lpstr>Some Visual Analysis</vt:lpstr>
      <vt:lpstr>Some Visual Analysis</vt:lpstr>
      <vt:lpstr>Some Visual Analysis</vt:lpstr>
      <vt:lpstr>Some Visual Analysis</vt:lpstr>
      <vt:lpstr>Some Visual Analysis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MEHTA, ADITYA (PGT)</dc:creator>
  <cp:lastModifiedBy>MEHTA, ADITYA (PGT)</cp:lastModifiedBy>
  <cp:revision>62</cp:revision>
  <dcterms:created xsi:type="dcterms:W3CDTF">2023-01-27T17:23:55Z</dcterms:created>
  <dcterms:modified xsi:type="dcterms:W3CDTF">2023-01-30T22:49:34Z</dcterms:modified>
</cp:coreProperties>
</file>